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0693400" cy="7561263"/>
  <p:notesSz cx="7099300" cy="10234613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sz="2100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sz="2100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sz="2100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sz="2100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sz="2100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sz="2100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sz="2100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sz="2100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sz="2100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366" autoAdjust="0"/>
    <p:restoredTop sz="94660"/>
  </p:normalViewPr>
  <p:slideViewPr>
    <p:cSldViewPr snapToGrid="0">
      <p:cViewPr>
        <p:scale>
          <a:sx n="100" d="100"/>
          <a:sy n="100" d="100"/>
        </p:scale>
        <p:origin x="-1224" y="162"/>
      </p:cViewPr>
      <p:guideLst>
        <p:guide orient="horz" pos="2382"/>
        <p:guide orient="horz" pos="227"/>
        <p:guide orient="horz" pos="4535"/>
        <p:guide orient="horz" pos="2280"/>
        <p:guide pos="4401"/>
        <p:guide pos="2336"/>
        <p:guide pos="4535"/>
        <p:guide pos="226"/>
        <p:guide pos="6510"/>
        <p:guide pos="2267"/>
        <p:guide pos="4468"/>
        <p:guide pos="220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801688" y="2349500"/>
            <a:ext cx="9090025" cy="1620838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603375" y="4284663"/>
            <a:ext cx="7486650" cy="1931987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451127-C0B0-44F3-BB77-669FEE0D63D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A6B18-FB7B-424F-BE05-906BAD1C5A5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753350" y="303213"/>
            <a:ext cx="2405063" cy="64516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34988" y="303213"/>
            <a:ext cx="7065962" cy="64516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135AA4-FEDF-4D75-9E11-62EB131FA5B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027A62-B6A1-4A9E-AF2E-586B32B916A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4550" y="4859338"/>
            <a:ext cx="9090025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44550" y="3205163"/>
            <a:ext cx="9090025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94D280-6A5E-4FE7-9B08-0B4A42A9774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34988" y="1763713"/>
            <a:ext cx="4735512" cy="4991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422900" y="1763713"/>
            <a:ext cx="4735513" cy="4991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8D9B96-B197-4EB7-83A0-7C11AEDF8D0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432425" y="1692275"/>
            <a:ext cx="472598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432425" y="2397125"/>
            <a:ext cx="4725988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962340-C9A1-4577-AC93-F6094D0F7D7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1707AA-60DA-4A80-9851-73974DD0CCC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8B210C-C83C-422F-80C8-EB5C6753977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181475" y="301625"/>
            <a:ext cx="5976938" cy="64531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34988" y="1582738"/>
            <a:ext cx="3517900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EA157-3780-4638-B2FD-377E2DA843A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095500" y="5292725"/>
            <a:ext cx="64166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095500" y="676275"/>
            <a:ext cx="6416675" cy="45354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095500" y="5918200"/>
            <a:ext cx="6416675" cy="8874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E10977-8BCB-4332-B0F7-9C3434ADEE3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4988" y="303213"/>
            <a:ext cx="9623425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299" tIns="52150" rIns="104299" bIns="521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4988" y="1763713"/>
            <a:ext cx="9623425" cy="499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299" tIns="52150" rIns="104299" bIns="521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4988" y="6884988"/>
            <a:ext cx="2493962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299" tIns="52150" rIns="104299" bIns="52150" numCol="1" anchor="t" anchorCtr="0" compatLnSpc="1">
            <a:prstTxWarp prst="textNoShape">
              <a:avLst/>
            </a:prstTxWarp>
          </a:bodyPr>
          <a:lstStyle>
            <a:lvl1pPr>
              <a:defRPr sz="16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4425" y="6884988"/>
            <a:ext cx="3384550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299" tIns="52150" rIns="104299" bIns="52150" numCol="1" anchor="t" anchorCtr="0" compatLnSpc="1">
            <a:prstTxWarp prst="textNoShape">
              <a:avLst/>
            </a:prstTxWarp>
          </a:bodyPr>
          <a:lstStyle>
            <a:lvl1pPr algn="ctr">
              <a:defRPr sz="16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64450" y="6884988"/>
            <a:ext cx="2493963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299" tIns="52150" rIns="104299" bIns="52150" numCol="1" anchor="t" anchorCtr="0" compatLnSpc="1">
            <a:prstTxWarp prst="textNoShape">
              <a:avLst/>
            </a:prstTxWarp>
          </a:bodyPr>
          <a:lstStyle>
            <a:lvl1pPr algn="r">
              <a:defRPr sz="1600"/>
            </a:lvl1pPr>
          </a:lstStyle>
          <a:p>
            <a:pPr>
              <a:defRPr/>
            </a:pPr>
            <a:fld id="{6444FB91-41B9-4D88-9ABE-2F4E5E43147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2988" rtl="0" eaLnBrk="0" fontAlgn="base" latinLnBrk="1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042988" rtl="0" eaLnBrk="0" fontAlgn="base" latinLnBrk="1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굴림" charset="-127"/>
          <a:ea typeface="굴림" charset="-127"/>
        </a:defRPr>
      </a:lvl2pPr>
      <a:lvl3pPr algn="ctr" defTabSz="1042988" rtl="0" eaLnBrk="0" fontAlgn="base" latinLnBrk="1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굴림" charset="-127"/>
          <a:ea typeface="굴림" charset="-127"/>
        </a:defRPr>
      </a:lvl3pPr>
      <a:lvl4pPr algn="ctr" defTabSz="1042988" rtl="0" eaLnBrk="0" fontAlgn="base" latinLnBrk="1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굴림" charset="-127"/>
          <a:ea typeface="굴림" charset="-127"/>
        </a:defRPr>
      </a:lvl4pPr>
      <a:lvl5pPr algn="ctr" defTabSz="1042988" rtl="0" eaLnBrk="0" fontAlgn="base" latinLnBrk="1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굴림" charset="-127"/>
          <a:ea typeface="굴림" charset="-127"/>
        </a:defRPr>
      </a:lvl5pPr>
      <a:lvl6pPr marL="457200" algn="ctr" defTabSz="1042988" rtl="0" fontAlgn="base" latinLnBrk="1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굴림" charset="-127"/>
          <a:ea typeface="굴림" charset="-127"/>
        </a:defRPr>
      </a:lvl6pPr>
      <a:lvl7pPr marL="914400" algn="ctr" defTabSz="1042988" rtl="0" fontAlgn="base" latinLnBrk="1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굴림" charset="-127"/>
          <a:ea typeface="굴림" charset="-127"/>
        </a:defRPr>
      </a:lvl7pPr>
      <a:lvl8pPr marL="1371600" algn="ctr" defTabSz="1042988" rtl="0" fontAlgn="base" latinLnBrk="1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굴림" charset="-127"/>
          <a:ea typeface="굴림" charset="-127"/>
        </a:defRPr>
      </a:lvl8pPr>
      <a:lvl9pPr marL="1828800" algn="ctr" defTabSz="1042988" rtl="0" fontAlgn="base" latinLnBrk="1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392113" indent="-392113" algn="l" defTabSz="1042988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700">
          <a:solidFill>
            <a:schemeClr val="tx1"/>
          </a:solidFill>
          <a:latin typeface="+mn-lt"/>
          <a:ea typeface="+mn-ea"/>
          <a:cs typeface="+mn-cs"/>
        </a:defRPr>
      </a:lvl1pPr>
      <a:lvl2pPr marL="847725" indent="-327025" algn="l" defTabSz="1042988" rtl="0" eaLnBrk="0" fontAlgn="base" latinLnBrk="1" hangingPunct="0">
        <a:spcBef>
          <a:spcPct val="20000"/>
        </a:spcBef>
        <a:spcAft>
          <a:spcPct val="0"/>
        </a:spcAft>
        <a:buChar char="–"/>
        <a:defRPr kumimoji="1" sz="3200">
          <a:solidFill>
            <a:schemeClr val="tx1"/>
          </a:solidFill>
          <a:latin typeface="+mn-lt"/>
          <a:ea typeface="+mn-ea"/>
        </a:defRPr>
      </a:lvl2pPr>
      <a:lvl3pPr marL="1304925" indent="-261938" algn="l" defTabSz="1042988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700">
          <a:solidFill>
            <a:schemeClr val="tx1"/>
          </a:solidFill>
          <a:latin typeface="+mn-lt"/>
          <a:ea typeface="+mn-ea"/>
        </a:defRPr>
      </a:lvl3pPr>
      <a:lvl4pPr marL="1825625" indent="-260350" algn="l" defTabSz="1042988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300">
          <a:solidFill>
            <a:schemeClr val="tx1"/>
          </a:solidFill>
          <a:latin typeface="+mn-lt"/>
          <a:ea typeface="+mn-ea"/>
        </a:defRPr>
      </a:lvl4pPr>
      <a:lvl5pPr marL="2346325" indent="-260350" algn="l" defTabSz="1042988" rtl="0" eaLnBrk="0" fontAlgn="base" latinLnBrk="1" hangingPunct="0">
        <a:spcBef>
          <a:spcPct val="20000"/>
        </a:spcBef>
        <a:spcAft>
          <a:spcPct val="0"/>
        </a:spcAft>
        <a:buChar char="»"/>
        <a:defRPr kumimoji="1" sz="2300">
          <a:solidFill>
            <a:schemeClr val="tx1"/>
          </a:solidFill>
          <a:latin typeface="+mn-lt"/>
          <a:ea typeface="+mn-ea"/>
        </a:defRPr>
      </a:lvl5pPr>
      <a:lvl6pPr marL="2803525" indent="-260350" algn="l" defTabSz="1042988" rtl="0" fontAlgn="base" latinLnBrk="1">
        <a:spcBef>
          <a:spcPct val="20000"/>
        </a:spcBef>
        <a:spcAft>
          <a:spcPct val="0"/>
        </a:spcAft>
        <a:buChar char="»"/>
        <a:defRPr kumimoji="1" sz="2300">
          <a:solidFill>
            <a:schemeClr val="tx1"/>
          </a:solidFill>
          <a:latin typeface="+mn-lt"/>
          <a:ea typeface="+mn-ea"/>
        </a:defRPr>
      </a:lvl6pPr>
      <a:lvl7pPr marL="3260725" indent="-260350" algn="l" defTabSz="1042988" rtl="0" fontAlgn="base" latinLnBrk="1">
        <a:spcBef>
          <a:spcPct val="20000"/>
        </a:spcBef>
        <a:spcAft>
          <a:spcPct val="0"/>
        </a:spcAft>
        <a:buChar char="»"/>
        <a:defRPr kumimoji="1" sz="2300">
          <a:solidFill>
            <a:schemeClr val="tx1"/>
          </a:solidFill>
          <a:latin typeface="+mn-lt"/>
          <a:ea typeface="+mn-ea"/>
        </a:defRPr>
      </a:lvl7pPr>
      <a:lvl8pPr marL="3717925" indent="-260350" algn="l" defTabSz="1042988" rtl="0" fontAlgn="base" latinLnBrk="1">
        <a:spcBef>
          <a:spcPct val="20000"/>
        </a:spcBef>
        <a:spcAft>
          <a:spcPct val="0"/>
        </a:spcAft>
        <a:buChar char="»"/>
        <a:defRPr kumimoji="1" sz="2300">
          <a:solidFill>
            <a:schemeClr val="tx1"/>
          </a:solidFill>
          <a:latin typeface="+mn-lt"/>
          <a:ea typeface="+mn-ea"/>
        </a:defRPr>
      </a:lvl8pPr>
      <a:lvl9pPr marL="4175125" indent="-260350" algn="l" defTabSz="1042988" rtl="0" fontAlgn="base" latinLnBrk="1">
        <a:spcBef>
          <a:spcPct val="20000"/>
        </a:spcBef>
        <a:spcAft>
          <a:spcPct val="0"/>
        </a:spcAft>
        <a:buChar char="»"/>
        <a:defRPr kumimoji="1" sz="23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jpeg"/><Relationship Id="rId5" Type="http://schemas.openxmlformats.org/officeDocument/2006/relationships/image" Target="../media/image5.wmf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677"/>
          <p:cNvSpPr>
            <a:spLocks noChangeArrowheads="1"/>
          </p:cNvSpPr>
          <p:nvPr/>
        </p:nvSpPr>
        <p:spPr bwMode="auto">
          <a:xfrm>
            <a:off x="7092950" y="-1588"/>
            <a:ext cx="265113" cy="842963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12" name="Text Box 5678"/>
          <p:cNvSpPr txBox="1">
            <a:spLocks noChangeArrowheads="1"/>
          </p:cNvSpPr>
          <p:nvPr/>
        </p:nvSpPr>
        <p:spPr bwMode="auto">
          <a:xfrm>
            <a:off x="7427913" y="431800"/>
            <a:ext cx="2906712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defTabSz="1084263">
              <a:defRPr/>
            </a:pPr>
            <a:r>
              <a:rPr lang="en-US" altLang="ko-KR" sz="1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Myriad Pro" pitchFamily="34" charset="0"/>
                <a:ea typeface="맑은 고딕" pitchFamily="50" charset="-127"/>
              </a:rPr>
              <a:t>HD-SDI  IR BULLET </a:t>
            </a:r>
            <a:r>
              <a:rPr lang="en-US" altLang="ko-KR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Myriad Pro" pitchFamily="34" charset="0"/>
                <a:ea typeface="맑은 고딕" pitchFamily="50" charset="-127"/>
              </a:rPr>
              <a:t>CAMERA</a:t>
            </a:r>
          </a:p>
        </p:txBody>
      </p:sp>
      <p:sp>
        <p:nvSpPr>
          <p:cNvPr id="2052" name="Text Box 5679"/>
          <p:cNvSpPr txBox="1">
            <a:spLocks noChangeArrowheads="1"/>
          </p:cNvSpPr>
          <p:nvPr/>
        </p:nvSpPr>
        <p:spPr bwMode="auto">
          <a:xfrm>
            <a:off x="7429500" y="669925"/>
            <a:ext cx="1941513" cy="184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2046288">
              <a:spcBef>
                <a:spcPct val="50000"/>
              </a:spcBef>
            </a:pPr>
            <a:r>
              <a:rPr lang="en-US" altLang="ko-KR" sz="1200" b="1">
                <a:latin typeface="Myriad Pro" pitchFamily="34" charset="0"/>
              </a:rPr>
              <a:t>USER’S MANUAL</a:t>
            </a:r>
          </a:p>
        </p:txBody>
      </p:sp>
      <p:sp>
        <p:nvSpPr>
          <p:cNvPr id="2053" name="Line 5680"/>
          <p:cNvSpPr>
            <a:spLocks noChangeShapeType="1"/>
          </p:cNvSpPr>
          <p:nvPr/>
        </p:nvSpPr>
        <p:spPr bwMode="auto">
          <a:xfrm>
            <a:off x="7092950" y="892175"/>
            <a:ext cx="0" cy="6307138"/>
          </a:xfrm>
          <a:prstGeom prst="line">
            <a:avLst/>
          </a:prstGeom>
          <a:noFill/>
          <a:ln w="63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054" name="Text Box 5689"/>
          <p:cNvSpPr txBox="1">
            <a:spLocks noChangeArrowheads="1"/>
          </p:cNvSpPr>
          <p:nvPr/>
        </p:nvSpPr>
        <p:spPr bwMode="auto">
          <a:xfrm>
            <a:off x="7199313" y="4287838"/>
            <a:ext cx="3221037" cy="172354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altLang="ko-KR" sz="800" dirty="0" smtClean="0">
                <a:latin typeface="Myriad Pro" pitchFamily="34" charset="0"/>
              </a:rPr>
              <a:t>• 1/3” Sony CMOS (IMX138)</a:t>
            </a:r>
          </a:p>
          <a:p>
            <a:r>
              <a:rPr lang="en-US" altLang="ko-KR" sz="800" dirty="0" smtClean="0">
                <a:latin typeface="Myriad Pro" pitchFamily="34" charset="0"/>
              </a:rPr>
              <a:t>• Digital : 1280x720p(720p/60fps)</a:t>
            </a:r>
          </a:p>
          <a:p>
            <a:r>
              <a:rPr lang="en-US" altLang="ko-KR" sz="800" dirty="0" smtClean="0">
                <a:latin typeface="Myriad Pro" pitchFamily="34" charset="0"/>
              </a:rPr>
              <a:t>• Min. Illumination of 0.001Lux(Sense-up x32)</a:t>
            </a:r>
          </a:p>
          <a:p>
            <a:r>
              <a:rPr lang="en-US" altLang="ko-KR" sz="800" dirty="0" smtClean="0">
                <a:latin typeface="Myriad Pro" pitchFamily="34" charset="0"/>
              </a:rPr>
              <a:t>• True Day &amp; Night</a:t>
            </a:r>
          </a:p>
          <a:p>
            <a:r>
              <a:rPr lang="en-US" altLang="ko-KR" sz="800" dirty="0" smtClean="0">
                <a:latin typeface="Myriad Pro" pitchFamily="34" charset="0"/>
              </a:rPr>
              <a:t>• NTSC/PAL selectable</a:t>
            </a:r>
          </a:p>
          <a:p>
            <a:r>
              <a:rPr lang="en-US" altLang="ko-KR" sz="800" dirty="0" smtClean="0">
                <a:latin typeface="Myriad Pro" pitchFamily="34" charset="0"/>
              </a:rPr>
              <a:t>• Defog(Visibility enhancement on the low contrast scene)</a:t>
            </a:r>
          </a:p>
          <a:p>
            <a:r>
              <a:rPr lang="en-US" altLang="ko-KR" sz="800" dirty="0" smtClean="0">
                <a:latin typeface="Myriad Pro" pitchFamily="34" charset="0"/>
              </a:rPr>
              <a:t>• High resolution digital zoom (x8)</a:t>
            </a:r>
          </a:p>
          <a:p>
            <a:r>
              <a:rPr lang="fr-FR" altLang="ko-KR" sz="800" dirty="0" smtClean="0">
                <a:latin typeface="Myriad Pro" pitchFamily="34" charset="0"/>
              </a:rPr>
              <a:t>• 2D &amp; 3D Digital Noise Reduction</a:t>
            </a:r>
          </a:p>
          <a:p>
            <a:r>
              <a:rPr lang="en-US" altLang="ko-KR" sz="800" dirty="0" smtClean="0">
                <a:latin typeface="Myriad Pro" pitchFamily="34" charset="0"/>
              </a:rPr>
              <a:t>• Flicker Suppression</a:t>
            </a:r>
          </a:p>
          <a:p>
            <a:r>
              <a:rPr lang="en-US" altLang="ko-KR" sz="800" dirty="0" smtClean="0">
                <a:latin typeface="Myriad Pro" pitchFamily="34" charset="0"/>
              </a:rPr>
              <a:t>• Motion Detection, Privacy Masking (16 Zone)</a:t>
            </a:r>
          </a:p>
          <a:p>
            <a:r>
              <a:rPr lang="en-US" altLang="ko-KR" sz="800" dirty="0" smtClean="0">
                <a:latin typeface="Myriad Pro" pitchFamily="34" charset="0"/>
              </a:rPr>
              <a:t>• 30pcs IR LED</a:t>
            </a:r>
          </a:p>
          <a:p>
            <a:r>
              <a:rPr lang="de-DE" altLang="ko-KR" sz="800" dirty="0" smtClean="0">
                <a:latin typeface="Myriad Pro" pitchFamily="34" charset="0"/>
              </a:rPr>
              <a:t>• 2.8~12.0mm Megapixel ICR V/F Lens</a:t>
            </a:r>
          </a:p>
          <a:p>
            <a:r>
              <a:rPr lang="en-US" altLang="ko-KR" sz="800" dirty="0" smtClean="0">
                <a:latin typeface="Myriad Pro" pitchFamily="34" charset="0"/>
              </a:rPr>
              <a:t>• IP66 Weatherproof</a:t>
            </a:r>
            <a:endParaRPr lang="de-DE" altLang="ko-KR" sz="800" dirty="0" smtClean="0">
              <a:latin typeface="Myriad Pro" pitchFamily="34" charset="0"/>
            </a:endParaRPr>
          </a:p>
          <a:p>
            <a:r>
              <a:rPr lang="en-US" altLang="ko-KR" sz="800" dirty="0" smtClean="0">
                <a:latin typeface="Myriad Pro" pitchFamily="34" charset="0"/>
              </a:rPr>
              <a:t>• Option : RS-485 / OSD Controller</a:t>
            </a:r>
            <a:endParaRPr lang="en-US" altLang="ko-KR" sz="800" dirty="0" smtClean="0">
              <a:solidFill>
                <a:srgbClr val="000000"/>
              </a:solidFill>
              <a:latin typeface="Myriad Pro" pitchFamily="34" charset="0"/>
              <a:ea typeface="돋움" pitchFamily="50" charset="-127"/>
              <a:cs typeface="Arial" charset="0"/>
            </a:endParaRPr>
          </a:p>
        </p:txBody>
      </p:sp>
      <p:sp>
        <p:nvSpPr>
          <p:cNvPr id="2055" name="Line 5690"/>
          <p:cNvSpPr>
            <a:spLocks noChangeShapeType="1"/>
          </p:cNvSpPr>
          <p:nvPr/>
        </p:nvSpPr>
        <p:spPr bwMode="auto">
          <a:xfrm>
            <a:off x="7199313" y="3781425"/>
            <a:ext cx="3135312" cy="0"/>
          </a:xfrm>
          <a:prstGeom prst="line">
            <a:avLst/>
          </a:prstGeom>
          <a:noFill/>
          <a:ln w="63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grpSp>
        <p:nvGrpSpPr>
          <p:cNvPr id="2056" name="Group 5878"/>
          <p:cNvGrpSpPr>
            <a:grpSpLocks/>
          </p:cNvGrpSpPr>
          <p:nvPr/>
        </p:nvGrpSpPr>
        <p:grpSpPr bwMode="auto">
          <a:xfrm>
            <a:off x="7199313" y="4000500"/>
            <a:ext cx="2316162" cy="193675"/>
            <a:chOff x="4535" y="2520"/>
            <a:chExt cx="1459" cy="122"/>
          </a:xfrm>
        </p:grpSpPr>
        <p:sp>
          <p:nvSpPr>
            <p:cNvPr id="2201" name="Text Box 5871"/>
            <p:cNvSpPr txBox="1">
              <a:spLocks noChangeArrowheads="1"/>
            </p:cNvSpPr>
            <p:nvPr/>
          </p:nvSpPr>
          <p:spPr bwMode="auto">
            <a:xfrm>
              <a:off x="4606" y="2520"/>
              <a:ext cx="966" cy="11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1879600">
                <a:spcBef>
                  <a:spcPct val="50000"/>
                </a:spcBef>
              </a:pPr>
              <a:r>
                <a:rPr lang="en-US" altLang="ko-KR" sz="1200" b="1">
                  <a:latin typeface="Myriad Pro" pitchFamily="34" charset="0"/>
                  <a:ea typeface="맑은 고딕" pitchFamily="50" charset="-127"/>
                </a:rPr>
                <a:t>FEATURES</a:t>
              </a:r>
            </a:p>
          </p:txBody>
        </p:sp>
        <p:grpSp>
          <p:nvGrpSpPr>
            <p:cNvPr id="2202" name="Group 5873"/>
            <p:cNvGrpSpPr>
              <a:grpSpLocks/>
            </p:cNvGrpSpPr>
            <p:nvPr/>
          </p:nvGrpSpPr>
          <p:grpSpPr bwMode="auto">
            <a:xfrm>
              <a:off x="4535" y="2531"/>
              <a:ext cx="1459" cy="111"/>
              <a:chOff x="4535" y="2531"/>
              <a:chExt cx="1459" cy="111"/>
            </a:xfrm>
          </p:grpSpPr>
          <p:sp>
            <p:nvSpPr>
              <p:cNvPr id="2203" name="Rectangle 5870"/>
              <p:cNvSpPr>
                <a:spLocks noChangeArrowheads="1"/>
              </p:cNvSpPr>
              <p:nvPr/>
            </p:nvSpPr>
            <p:spPr bwMode="auto">
              <a:xfrm>
                <a:off x="4535" y="2531"/>
                <a:ext cx="44" cy="111"/>
              </a:xfrm>
              <a:prstGeom prst="rect">
                <a:avLst/>
              </a:prstGeom>
              <a:solidFill>
                <a:schemeClr val="tx1"/>
              </a:solidFill>
              <a:ln w="3175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2204" name="Line 5872"/>
              <p:cNvSpPr>
                <a:spLocks noChangeShapeType="1"/>
              </p:cNvSpPr>
              <p:nvPr/>
            </p:nvSpPr>
            <p:spPr bwMode="auto">
              <a:xfrm>
                <a:off x="4540" y="2640"/>
                <a:ext cx="145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</p:grpSp>
      </p:grpSp>
      <p:sp>
        <p:nvSpPr>
          <p:cNvPr id="2057" name="Text Box 5675"/>
          <p:cNvSpPr txBox="1">
            <a:spLocks noChangeArrowheads="1"/>
          </p:cNvSpPr>
          <p:nvPr/>
        </p:nvSpPr>
        <p:spPr bwMode="auto">
          <a:xfrm>
            <a:off x="9182099" y="3328987"/>
            <a:ext cx="1152525" cy="17197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defTabSz="1084263">
              <a:lnSpc>
                <a:spcPts val="1300"/>
              </a:lnSpc>
            </a:pPr>
            <a:r>
              <a:rPr lang="en-US" altLang="ko-KR" sz="1400" b="1" dirty="0" smtClean="0">
                <a:latin typeface="Myriad Pro" pitchFamily="34" charset="0"/>
                <a:ea typeface="맑은 고딕" pitchFamily="50" charset="-127"/>
              </a:rPr>
              <a:t>SDI-UL221IRV</a:t>
            </a:r>
            <a:endParaRPr lang="en-US" altLang="ko-KR" sz="1400" b="1" dirty="0">
              <a:latin typeface="Myriad Pro" pitchFamily="34" charset="0"/>
              <a:ea typeface="맑은 고딕" pitchFamily="50" charset="-127"/>
            </a:endParaRPr>
          </a:p>
        </p:txBody>
      </p:sp>
      <p:grpSp>
        <p:nvGrpSpPr>
          <p:cNvPr id="2058" name="Group 5876"/>
          <p:cNvGrpSpPr>
            <a:grpSpLocks/>
          </p:cNvGrpSpPr>
          <p:nvPr/>
        </p:nvGrpSpPr>
        <p:grpSpPr bwMode="auto">
          <a:xfrm>
            <a:off x="3708400" y="360363"/>
            <a:ext cx="2316163" cy="193675"/>
            <a:chOff x="227" y="227"/>
            <a:chExt cx="1459" cy="122"/>
          </a:xfrm>
        </p:grpSpPr>
        <p:sp>
          <p:nvSpPr>
            <p:cNvPr id="2197" name="Text Box 5692"/>
            <p:cNvSpPr txBox="1">
              <a:spLocks noChangeArrowheads="1"/>
            </p:cNvSpPr>
            <p:nvPr/>
          </p:nvSpPr>
          <p:spPr bwMode="auto">
            <a:xfrm>
              <a:off x="298" y="227"/>
              <a:ext cx="966" cy="11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1879600">
                <a:spcBef>
                  <a:spcPct val="50000"/>
                </a:spcBef>
              </a:pPr>
              <a:r>
                <a:rPr lang="en-US" altLang="ko-KR" sz="1200" b="1">
                  <a:latin typeface="Myriad Pro" pitchFamily="34" charset="0"/>
                  <a:ea typeface="맑은 고딕" pitchFamily="50" charset="-127"/>
                </a:rPr>
                <a:t>MEMO</a:t>
              </a:r>
            </a:p>
          </p:txBody>
        </p:sp>
        <p:grpSp>
          <p:nvGrpSpPr>
            <p:cNvPr id="2198" name="Group 5874"/>
            <p:cNvGrpSpPr>
              <a:grpSpLocks/>
            </p:cNvGrpSpPr>
            <p:nvPr/>
          </p:nvGrpSpPr>
          <p:grpSpPr bwMode="auto">
            <a:xfrm>
              <a:off x="227" y="238"/>
              <a:ext cx="1459" cy="111"/>
              <a:chOff x="227" y="238"/>
              <a:chExt cx="1459" cy="111"/>
            </a:xfrm>
          </p:grpSpPr>
          <p:sp>
            <p:nvSpPr>
              <p:cNvPr id="2199" name="Rectangle 5691"/>
              <p:cNvSpPr>
                <a:spLocks noChangeArrowheads="1"/>
              </p:cNvSpPr>
              <p:nvPr/>
            </p:nvSpPr>
            <p:spPr bwMode="auto">
              <a:xfrm>
                <a:off x="227" y="238"/>
                <a:ext cx="44" cy="111"/>
              </a:xfrm>
              <a:prstGeom prst="rect">
                <a:avLst/>
              </a:prstGeom>
              <a:solidFill>
                <a:schemeClr val="tx1"/>
              </a:solidFill>
              <a:ln w="3175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2200" name="Line 5693"/>
              <p:cNvSpPr>
                <a:spLocks noChangeShapeType="1"/>
              </p:cNvSpPr>
              <p:nvPr/>
            </p:nvSpPr>
            <p:spPr bwMode="auto">
              <a:xfrm>
                <a:off x="232" y="347"/>
                <a:ext cx="145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</p:grpSp>
      </p:grpSp>
      <p:sp>
        <p:nvSpPr>
          <p:cNvPr id="2059" name="Rectangle 5869"/>
          <p:cNvSpPr>
            <a:spLocks noChangeArrowheads="1"/>
          </p:cNvSpPr>
          <p:nvPr/>
        </p:nvSpPr>
        <p:spPr bwMode="auto">
          <a:xfrm>
            <a:off x="3708400" y="625475"/>
            <a:ext cx="3278188" cy="5327650"/>
          </a:xfrm>
          <a:prstGeom prst="rect">
            <a:avLst/>
          </a:prstGeom>
          <a:noFill/>
          <a:ln w="635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062" name="Line 8"/>
          <p:cNvSpPr>
            <a:spLocks noChangeShapeType="1"/>
          </p:cNvSpPr>
          <p:nvPr/>
        </p:nvSpPr>
        <p:spPr bwMode="auto">
          <a:xfrm>
            <a:off x="3598863" y="360363"/>
            <a:ext cx="0" cy="6838950"/>
          </a:xfrm>
          <a:prstGeom prst="line">
            <a:avLst/>
          </a:prstGeom>
          <a:noFill/>
          <a:ln w="63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grpSp>
        <p:nvGrpSpPr>
          <p:cNvPr id="2063" name="Group 196"/>
          <p:cNvGrpSpPr>
            <a:grpSpLocks/>
          </p:cNvGrpSpPr>
          <p:nvPr/>
        </p:nvGrpSpPr>
        <p:grpSpPr bwMode="auto">
          <a:xfrm>
            <a:off x="358775" y="360363"/>
            <a:ext cx="2316163" cy="193675"/>
            <a:chOff x="227" y="227"/>
            <a:chExt cx="1459" cy="122"/>
          </a:xfrm>
        </p:grpSpPr>
        <p:sp>
          <p:nvSpPr>
            <p:cNvPr id="2167" name="Text Box 197"/>
            <p:cNvSpPr txBox="1">
              <a:spLocks noChangeArrowheads="1"/>
            </p:cNvSpPr>
            <p:nvPr/>
          </p:nvSpPr>
          <p:spPr bwMode="auto">
            <a:xfrm>
              <a:off x="298" y="227"/>
              <a:ext cx="966" cy="11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1879600">
                <a:spcBef>
                  <a:spcPct val="50000"/>
                </a:spcBef>
              </a:pPr>
              <a:r>
                <a:rPr lang="en-US" altLang="ko-KR" sz="1200" b="1">
                  <a:latin typeface="Myriad Pro" pitchFamily="34" charset="0"/>
                  <a:ea typeface="맑은 고딕" pitchFamily="50" charset="-127"/>
                </a:rPr>
                <a:t>SPECIFICATIONS</a:t>
              </a:r>
            </a:p>
          </p:txBody>
        </p:sp>
        <p:grpSp>
          <p:nvGrpSpPr>
            <p:cNvPr id="2168" name="Group 198"/>
            <p:cNvGrpSpPr>
              <a:grpSpLocks/>
            </p:cNvGrpSpPr>
            <p:nvPr/>
          </p:nvGrpSpPr>
          <p:grpSpPr bwMode="auto">
            <a:xfrm>
              <a:off x="227" y="238"/>
              <a:ext cx="1459" cy="111"/>
              <a:chOff x="227" y="238"/>
              <a:chExt cx="1459" cy="111"/>
            </a:xfrm>
          </p:grpSpPr>
          <p:sp>
            <p:nvSpPr>
              <p:cNvPr id="2169" name="Rectangle 199"/>
              <p:cNvSpPr>
                <a:spLocks noChangeArrowheads="1"/>
              </p:cNvSpPr>
              <p:nvPr/>
            </p:nvSpPr>
            <p:spPr bwMode="auto">
              <a:xfrm>
                <a:off x="227" y="238"/>
                <a:ext cx="44" cy="111"/>
              </a:xfrm>
              <a:prstGeom prst="rect">
                <a:avLst/>
              </a:prstGeom>
              <a:solidFill>
                <a:schemeClr val="tx1"/>
              </a:solidFill>
              <a:ln w="3175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2170" name="Line 200"/>
              <p:cNvSpPr>
                <a:spLocks noChangeShapeType="1"/>
              </p:cNvSpPr>
              <p:nvPr/>
            </p:nvSpPr>
            <p:spPr bwMode="auto">
              <a:xfrm>
                <a:off x="232" y="347"/>
                <a:ext cx="145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</p:grpSp>
      </p:grpSp>
      <p:pic>
        <p:nvPicPr>
          <p:cNvPr id="157" name="그림 156" descr="30IR-VF-Dark + Ivor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34917" y="1065371"/>
            <a:ext cx="2575491" cy="1967389"/>
          </a:xfrm>
          <a:prstGeom prst="rect">
            <a:avLst/>
          </a:prstGeom>
        </p:spPr>
      </p:pic>
      <p:grpSp>
        <p:nvGrpSpPr>
          <p:cNvPr id="130" name="그룹 256"/>
          <p:cNvGrpSpPr>
            <a:grpSpLocks/>
          </p:cNvGrpSpPr>
          <p:nvPr/>
        </p:nvGrpSpPr>
        <p:grpSpPr bwMode="auto">
          <a:xfrm>
            <a:off x="377825" y="638175"/>
            <a:ext cx="3138488" cy="5360988"/>
            <a:chOff x="358775" y="638175"/>
            <a:chExt cx="3138488" cy="5360988"/>
          </a:xfrm>
        </p:grpSpPr>
        <p:sp>
          <p:nvSpPr>
            <p:cNvPr id="131" name="Rectangle 335"/>
            <p:cNvSpPr>
              <a:spLocks noChangeArrowheads="1"/>
            </p:cNvSpPr>
            <p:nvPr/>
          </p:nvSpPr>
          <p:spPr bwMode="auto">
            <a:xfrm>
              <a:off x="358775" y="5948363"/>
              <a:ext cx="3135313" cy="50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696913">
                <a:lnSpc>
                  <a:spcPct val="85000"/>
                </a:lnSpc>
                <a:spcBef>
                  <a:spcPct val="20000"/>
                </a:spcBef>
              </a:pPr>
              <a:r>
                <a:rPr lang="en-US" altLang="ko-KR" sz="400" b="1">
                  <a:solidFill>
                    <a:srgbClr val="000000"/>
                  </a:solidFill>
                  <a:latin typeface="Myriad Pro" pitchFamily="34" charset="0"/>
                </a:rPr>
                <a:t>* In accordance with customers’ request and OSD controller’s option, the specifications can be fixed or changed without notice.</a:t>
              </a:r>
            </a:p>
          </p:txBody>
        </p:sp>
        <p:sp>
          <p:nvSpPr>
            <p:cNvPr id="132" name="Rectangle 420"/>
            <p:cNvSpPr>
              <a:spLocks noChangeArrowheads="1"/>
            </p:cNvSpPr>
            <p:nvPr/>
          </p:nvSpPr>
          <p:spPr bwMode="auto">
            <a:xfrm>
              <a:off x="1219200" y="3122613"/>
              <a:ext cx="1274763" cy="146050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Off / Low / Middle / High</a:t>
              </a:r>
            </a:p>
          </p:txBody>
        </p:sp>
        <p:sp>
          <p:nvSpPr>
            <p:cNvPr id="133" name="Rectangle 421"/>
            <p:cNvSpPr>
              <a:spLocks noChangeArrowheads="1"/>
            </p:cNvSpPr>
            <p:nvPr/>
          </p:nvSpPr>
          <p:spPr bwMode="auto">
            <a:xfrm>
              <a:off x="358775" y="3122613"/>
              <a:ext cx="858838" cy="146050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DNR</a:t>
              </a:r>
            </a:p>
          </p:txBody>
        </p:sp>
        <p:sp>
          <p:nvSpPr>
            <p:cNvPr id="134" name="Rectangle 421"/>
            <p:cNvSpPr>
              <a:spLocks noChangeArrowheads="1"/>
            </p:cNvSpPr>
            <p:nvPr/>
          </p:nvSpPr>
          <p:spPr bwMode="auto">
            <a:xfrm>
              <a:off x="358775" y="1930400"/>
              <a:ext cx="858838" cy="184150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BRIGHTNESS</a:t>
              </a:r>
            </a:p>
          </p:txBody>
        </p:sp>
        <p:sp>
          <p:nvSpPr>
            <p:cNvPr id="135" name="Rectangle 482"/>
            <p:cNvSpPr>
              <a:spLocks noChangeArrowheads="1"/>
            </p:cNvSpPr>
            <p:nvPr/>
          </p:nvSpPr>
          <p:spPr bwMode="auto">
            <a:xfrm>
              <a:off x="1216025" y="1930400"/>
              <a:ext cx="2259013" cy="176213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0 ~ 20 steps</a:t>
              </a:r>
            </a:p>
          </p:txBody>
        </p:sp>
        <p:sp>
          <p:nvSpPr>
            <p:cNvPr id="136" name="Rectangle 421"/>
            <p:cNvSpPr>
              <a:spLocks noChangeArrowheads="1"/>
            </p:cNvSpPr>
            <p:nvPr/>
          </p:nvSpPr>
          <p:spPr bwMode="auto">
            <a:xfrm>
              <a:off x="358775" y="1498600"/>
              <a:ext cx="858838" cy="146050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Min. illumination</a:t>
              </a:r>
            </a:p>
          </p:txBody>
        </p:sp>
        <p:sp>
          <p:nvSpPr>
            <p:cNvPr id="137" name="Rectangle 482"/>
            <p:cNvSpPr>
              <a:spLocks noChangeArrowheads="1"/>
            </p:cNvSpPr>
            <p:nvPr/>
          </p:nvSpPr>
          <p:spPr bwMode="auto">
            <a:xfrm>
              <a:off x="1212850" y="1514475"/>
              <a:ext cx="2238375" cy="139700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Color : 1.0 lux , BW : 0.5lux, Color DSS : 0.002 lux , BW DSS : 0.001 lux</a:t>
              </a:r>
            </a:p>
          </p:txBody>
        </p:sp>
        <p:sp>
          <p:nvSpPr>
            <p:cNvPr id="138" name="Rectangle 421"/>
            <p:cNvSpPr>
              <a:spLocks noChangeArrowheads="1"/>
            </p:cNvSpPr>
            <p:nvPr/>
          </p:nvSpPr>
          <p:spPr bwMode="auto">
            <a:xfrm>
              <a:off x="358775" y="1065213"/>
              <a:ext cx="858838" cy="146050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Active pixels</a:t>
              </a:r>
            </a:p>
          </p:txBody>
        </p:sp>
        <p:sp>
          <p:nvSpPr>
            <p:cNvPr id="139" name="Rectangle 482"/>
            <p:cNvSpPr>
              <a:spLocks noChangeArrowheads="1"/>
            </p:cNvSpPr>
            <p:nvPr/>
          </p:nvSpPr>
          <p:spPr bwMode="auto">
            <a:xfrm>
              <a:off x="1216025" y="1065213"/>
              <a:ext cx="2273300" cy="149225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1305(H) x1049(V) = 1.37M (pixel)</a:t>
              </a:r>
            </a:p>
          </p:txBody>
        </p:sp>
        <p:sp>
          <p:nvSpPr>
            <p:cNvPr id="140" name="Rectangle 421"/>
            <p:cNvSpPr>
              <a:spLocks noChangeArrowheads="1"/>
            </p:cNvSpPr>
            <p:nvPr/>
          </p:nvSpPr>
          <p:spPr bwMode="auto">
            <a:xfrm>
              <a:off x="358775" y="1211263"/>
              <a:ext cx="858838" cy="146050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Scanning system</a:t>
              </a:r>
            </a:p>
          </p:txBody>
        </p:sp>
        <p:sp>
          <p:nvSpPr>
            <p:cNvPr id="141" name="Rectangle 482"/>
            <p:cNvSpPr>
              <a:spLocks noChangeArrowheads="1"/>
            </p:cNvSpPr>
            <p:nvPr/>
          </p:nvSpPr>
          <p:spPr bwMode="auto">
            <a:xfrm>
              <a:off x="1216025" y="1211263"/>
              <a:ext cx="996950" cy="144462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Progressive Scan</a:t>
              </a:r>
            </a:p>
          </p:txBody>
        </p:sp>
        <p:sp>
          <p:nvSpPr>
            <p:cNvPr id="142" name="Rectangle 420"/>
            <p:cNvSpPr>
              <a:spLocks noChangeArrowheads="1"/>
            </p:cNvSpPr>
            <p:nvPr/>
          </p:nvSpPr>
          <p:spPr bwMode="auto">
            <a:xfrm>
              <a:off x="1219200" y="777875"/>
              <a:ext cx="1058863" cy="146050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1/3” Sony CMOS(IMX138)</a:t>
              </a:r>
            </a:p>
          </p:txBody>
        </p:sp>
        <p:sp>
          <p:nvSpPr>
            <p:cNvPr id="143" name="Rectangle 421"/>
            <p:cNvSpPr>
              <a:spLocks noChangeArrowheads="1"/>
            </p:cNvSpPr>
            <p:nvPr/>
          </p:nvSpPr>
          <p:spPr bwMode="auto">
            <a:xfrm>
              <a:off x="358775" y="777875"/>
              <a:ext cx="858838" cy="146050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Image Sensor</a:t>
              </a:r>
            </a:p>
          </p:txBody>
        </p:sp>
        <p:sp>
          <p:nvSpPr>
            <p:cNvPr id="144" name="Rectangle 443"/>
            <p:cNvSpPr>
              <a:spLocks noChangeArrowheads="1"/>
            </p:cNvSpPr>
            <p:nvPr/>
          </p:nvSpPr>
          <p:spPr bwMode="auto">
            <a:xfrm>
              <a:off x="1219200" y="5351463"/>
              <a:ext cx="1982788" cy="146050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-10°C ~ +50°C</a:t>
              </a:r>
            </a:p>
          </p:txBody>
        </p:sp>
        <p:sp>
          <p:nvSpPr>
            <p:cNvPr id="145" name="Rectangle 444"/>
            <p:cNvSpPr>
              <a:spLocks noChangeArrowheads="1"/>
            </p:cNvSpPr>
            <p:nvPr/>
          </p:nvSpPr>
          <p:spPr bwMode="auto">
            <a:xfrm>
              <a:off x="358775" y="5351463"/>
              <a:ext cx="858838" cy="146050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Operating Temperature</a:t>
              </a:r>
            </a:p>
          </p:txBody>
        </p:sp>
        <p:sp>
          <p:nvSpPr>
            <p:cNvPr id="146" name="Rectangle 445"/>
            <p:cNvSpPr>
              <a:spLocks noChangeArrowheads="1"/>
            </p:cNvSpPr>
            <p:nvPr/>
          </p:nvSpPr>
          <p:spPr bwMode="auto">
            <a:xfrm>
              <a:off x="1219200" y="5491163"/>
              <a:ext cx="1982788" cy="146050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0% ~ 90% </a:t>
              </a:r>
            </a:p>
          </p:txBody>
        </p:sp>
        <p:sp>
          <p:nvSpPr>
            <p:cNvPr id="147" name="Rectangle 446"/>
            <p:cNvSpPr>
              <a:spLocks noChangeArrowheads="1"/>
            </p:cNvSpPr>
            <p:nvPr/>
          </p:nvSpPr>
          <p:spPr bwMode="auto">
            <a:xfrm>
              <a:off x="358775" y="5491163"/>
              <a:ext cx="858838" cy="146050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Operating Humidity</a:t>
              </a:r>
            </a:p>
          </p:txBody>
        </p:sp>
        <p:sp>
          <p:nvSpPr>
            <p:cNvPr id="148" name="Rectangle 447"/>
            <p:cNvSpPr>
              <a:spLocks noChangeArrowheads="1"/>
            </p:cNvSpPr>
            <p:nvPr/>
          </p:nvSpPr>
          <p:spPr bwMode="auto">
            <a:xfrm>
              <a:off x="1219200" y="5637213"/>
              <a:ext cx="1982788" cy="142875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 dirty="0" smtClean="0">
                  <a:latin typeface="Myriad Pro" pitchFamily="34" charset="0"/>
                </a:rPr>
                <a:t>79.2(W) x 74.7(H) x 146.3(D)mm</a:t>
              </a:r>
              <a:endParaRPr lang="en-US" altLang="ko-KR" sz="600" dirty="0">
                <a:latin typeface="Myriad Pro" pitchFamily="34" charset="0"/>
              </a:endParaRPr>
            </a:p>
          </p:txBody>
        </p:sp>
        <p:sp>
          <p:nvSpPr>
            <p:cNvPr id="149" name="Rectangle 448"/>
            <p:cNvSpPr>
              <a:spLocks noChangeArrowheads="1"/>
            </p:cNvSpPr>
            <p:nvPr/>
          </p:nvSpPr>
          <p:spPr bwMode="auto">
            <a:xfrm>
              <a:off x="358775" y="5637213"/>
              <a:ext cx="858838" cy="142875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Dimension</a:t>
              </a:r>
            </a:p>
          </p:txBody>
        </p:sp>
        <p:sp>
          <p:nvSpPr>
            <p:cNvPr id="150" name="Rectangle 441"/>
            <p:cNvSpPr>
              <a:spLocks noChangeArrowheads="1"/>
            </p:cNvSpPr>
            <p:nvPr/>
          </p:nvSpPr>
          <p:spPr bwMode="auto">
            <a:xfrm>
              <a:off x="1219200" y="4919663"/>
              <a:ext cx="1982788" cy="142875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30 pcs</a:t>
              </a:r>
            </a:p>
          </p:txBody>
        </p:sp>
        <p:sp>
          <p:nvSpPr>
            <p:cNvPr id="151" name="Rectangle 442"/>
            <p:cNvSpPr>
              <a:spLocks noChangeArrowheads="1"/>
            </p:cNvSpPr>
            <p:nvPr/>
          </p:nvSpPr>
          <p:spPr bwMode="auto">
            <a:xfrm>
              <a:off x="358775" y="4919663"/>
              <a:ext cx="858838" cy="142875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IR LED</a:t>
              </a:r>
            </a:p>
          </p:txBody>
        </p:sp>
        <p:sp>
          <p:nvSpPr>
            <p:cNvPr id="152" name="Rectangle 439"/>
            <p:cNvSpPr>
              <a:spLocks noChangeArrowheads="1"/>
            </p:cNvSpPr>
            <p:nvPr/>
          </p:nvSpPr>
          <p:spPr bwMode="auto">
            <a:xfrm>
              <a:off x="1219200" y="5062538"/>
              <a:ext cx="1982788" cy="146050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 dirty="0" smtClean="0">
                  <a:latin typeface="Myriad Pro" pitchFamily="34" charset="0"/>
                </a:rPr>
                <a:t>DC 12V (±10%)</a:t>
              </a:r>
              <a:endParaRPr lang="en-US" altLang="ko-KR" sz="600" dirty="0">
                <a:latin typeface="Myriad Pro" pitchFamily="34" charset="0"/>
              </a:endParaRPr>
            </a:p>
          </p:txBody>
        </p:sp>
        <p:sp>
          <p:nvSpPr>
            <p:cNvPr id="153" name="Rectangle 440"/>
            <p:cNvSpPr>
              <a:spLocks noChangeArrowheads="1"/>
            </p:cNvSpPr>
            <p:nvPr/>
          </p:nvSpPr>
          <p:spPr bwMode="auto">
            <a:xfrm>
              <a:off x="358775" y="5062538"/>
              <a:ext cx="858838" cy="146050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Power Supply</a:t>
              </a:r>
            </a:p>
          </p:txBody>
        </p:sp>
        <p:sp>
          <p:nvSpPr>
            <p:cNvPr id="154" name="Rectangle 441"/>
            <p:cNvSpPr>
              <a:spLocks noChangeArrowheads="1"/>
            </p:cNvSpPr>
            <p:nvPr/>
          </p:nvSpPr>
          <p:spPr bwMode="auto">
            <a:xfrm>
              <a:off x="1219200" y="5208588"/>
              <a:ext cx="1982788" cy="142875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 dirty="0" smtClean="0">
                  <a:latin typeface="Myriad Pro" pitchFamily="34" charset="0"/>
                </a:rPr>
                <a:t>LED Off : Max. 150mA / LED On : Max. 400mA</a:t>
              </a:r>
              <a:endParaRPr lang="en-US" altLang="ko-KR" sz="600" dirty="0">
                <a:latin typeface="Myriad Pro" pitchFamily="34" charset="0"/>
              </a:endParaRPr>
            </a:p>
          </p:txBody>
        </p:sp>
        <p:sp>
          <p:nvSpPr>
            <p:cNvPr id="155" name="Rectangle 442"/>
            <p:cNvSpPr>
              <a:spLocks noChangeArrowheads="1"/>
            </p:cNvSpPr>
            <p:nvPr/>
          </p:nvSpPr>
          <p:spPr bwMode="auto">
            <a:xfrm>
              <a:off x="358775" y="5208588"/>
              <a:ext cx="858838" cy="142875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Power Consumption</a:t>
              </a:r>
            </a:p>
          </p:txBody>
        </p:sp>
        <p:sp>
          <p:nvSpPr>
            <p:cNvPr id="156" name="Rectangle 458"/>
            <p:cNvSpPr>
              <a:spLocks noChangeArrowheads="1"/>
            </p:cNvSpPr>
            <p:nvPr/>
          </p:nvSpPr>
          <p:spPr bwMode="auto">
            <a:xfrm>
              <a:off x="1219200" y="4687888"/>
              <a:ext cx="2147888" cy="231775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2.8~12.0mm Megapixel ICR V/F Lens </a:t>
              </a:r>
            </a:p>
          </p:txBody>
        </p:sp>
        <p:sp>
          <p:nvSpPr>
            <p:cNvPr id="158" name="Rectangle 459"/>
            <p:cNvSpPr>
              <a:spLocks noChangeArrowheads="1"/>
            </p:cNvSpPr>
            <p:nvPr/>
          </p:nvSpPr>
          <p:spPr bwMode="auto">
            <a:xfrm>
              <a:off x="358775" y="4687888"/>
              <a:ext cx="858838" cy="231775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Lens</a:t>
              </a:r>
            </a:p>
          </p:txBody>
        </p:sp>
        <p:sp>
          <p:nvSpPr>
            <p:cNvPr id="159" name="Rectangle 456"/>
            <p:cNvSpPr>
              <a:spLocks noChangeArrowheads="1"/>
            </p:cNvSpPr>
            <p:nvPr/>
          </p:nvSpPr>
          <p:spPr bwMode="auto">
            <a:xfrm>
              <a:off x="1219200" y="1360488"/>
              <a:ext cx="2133600" cy="142875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 dirty="0">
                  <a:latin typeface="Myriad Pro" pitchFamily="34" charset="0"/>
                </a:rPr>
                <a:t>Digital ; 1280x720p(720p/60fps) </a:t>
              </a:r>
            </a:p>
          </p:txBody>
        </p:sp>
        <p:sp>
          <p:nvSpPr>
            <p:cNvPr id="160" name="Rectangle 457"/>
            <p:cNvSpPr>
              <a:spLocks noChangeArrowheads="1"/>
            </p:cNvSpPr>
            <p:nvPr/>
          </p:nvSpPr>
          <p:spPr bwMode="auto">
            <a:xfrm>
              <a:off x="358775" y="1360488"/>
              <a:ext cx="858838" cy="142875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Resolution</a:t>
              </a:r>
            </a:p>
          </p:txBody>
        </p:sp>
        <p:sp>
          <p:nvSpPr>
            <p:cNvPr id="161" name="Line 477"/>
            <p:cNvSpPr>
              <a:spLocks noChangeShapeType="1"/>
            </p:cNvSpPr>
            <p:nvPr/>
          </p:nvSpPr>
          <p:spPr bwMode="auto">
            <a:xfrm>
              <a:off x="358775" y="1358900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2" name="Rectangle 520"/>
            <p:cNvSpPr>
              <a:spLocks noChangeArrowheads="1"/>
            </p:cNvSpPr>
            <p:nvPr/>
          </p:nvSpPr>
          <p:spPr bwMode="auto">
            <a:xfrm>
              <a:off x="1219200" y="3414713"/>
              <a:ext cx="2044700" cy="142875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On / Off</a:t>
              </a:r>
            </a:p>
          </p:txBody>
        </p:sp>
        <p:sp>
          <p:nvSpPr>
            <p:cNvPr id="163" name="Rectangle 521"/>
            <p:cNvSpPr>
              <a:spLocks noChangeArrowheads="1"/>
            </p:cNvSpPr>
            <p:nvPr/>
          </p:nvSpPr>
          <p:spPr bwMode="auto">
            <a:xfrm>
              <a:off x="358775" y="3414713"/>
              <a:ext cx="858838" cy="142875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MIRROR</a:t>
              </a:r>
            </a:p>
          </p:txBody>
        </p:sp>
        <p:sp>
          <p:nvSpPr>
            <p:cNvPr id="164" name="Rectangle 418"/>
            <p:cNvSpPr>
              <a:spLocks noChangeArrowheads="1"/>
            </p:cNvSpPr>
            <p:nvPr/>
          </p:nvSpPr>
          <p:spPr bwMode="auto">
            <a:xfrm>
              <a:off x="358775" y="638175"/>
              <a:ext cx="3132138" cy="144463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algn="ctr" defTabSz="1042988">
                <a:spcBef>
                  <a:spcPct val="20000"/>
                </a:spcBef>
              </a:pPr>
              <a:r>
                <a:rPr lang="en-US" altLang="ko-KR" sz="700" b="1" dirty="0" smtClean="0">
                  <a:latin typeface="Myriad Pro" pitchFamily="34" charset="0"/>
                </a:rPr>
                <a:t>SDI-UL221IRV</a:t>
              </a:r>
              <a:endParaRPr lang="en-US" altLang="ko-KR" sz="700" b="1" dirty="0">
                <a:latin typeface="Myriad Pro" pitchFamily="34" charset="0"/>
              </a:endParaRPr>
            </a:p>
          </p:txBody>
        </p:sp>
        <p:sp>
          <p:nvSpPr>
            <p:cNvPr id="165" name="Line 419"/>
            <p:cNvSpPr>
              <a:spLocks noChangeShapeType="1"/>
            </p:cNvSpPr>
            <p:nvPr/>
          </p:nvSpPr>
          <p:spPr bwMode="auto">
            <a:xfrm>
              <a:off x="358775" y="639763"/>
              <a:ext cx="313213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6" name="Line 422"/>
            <p:cNvSpPr>
              <a:spLocks noChangeShapeType="1"/>
            </p:cNvSpPr>
            <p:nvPr/>
          </p:nvSpPr>
          <p:spPr bwMode="auto">
            <a:xfrm>
              <a:off x="358775" y="779463"/>
              <a:ext cx="3132138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7" name="Rectangle 425"/>
            <p:cNvSpPr>
              <a:spLocks noChangeArrowheads="1"/>
            </p:cNvSpPr>
            <p:nvPr/>
          </p:nvSpPr>
          <p:spPr bwMode="auto">
            <a:xfrm>
              <a:off x="358775" y="1643063"/>
              <a:ext cx="858838" cy="142875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S/N Ratio</a:t>
              </a:r>
            </a:p>
          </p:txBody>
        </p:sp>
        <p:sp>
          <p:nvSpPr>
            <p:cNvPr id="168" name="Rectangle 426"/>
            <p:cNvSpPr>
              <a:spLocks noChangeArrowheads="1"/>
            </p:cNvSpPr>
            <p:nvPr/>
          </p:nvSpPr>
          <p:spPr bwMode="auto">
            <a:xfrm>
              <a:off x="1219200" y="1785938"/>
              <a:ext cx="2103438" cy="144462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HD-SDI, Analog : NTSC, PAL(without WDR)</a:t>
              </a:r>
            </a:p>
          </p:txBody>
        </p:sp>
        <p:sp>
          <p:nvSpPr>
            <p:cNvPr id="169" name="Rectangle 427"/>
            <p:cNvSpPr>
              <a:spLocks noChangeArrowheads="1"/>
            </p:cNvSpPr>
            <p:nvPr/>
          </p:nvSpPr>
          <p:spPr bwMode="auto">
            <a:xfrm>
              <a:off x="358775" y="1785938"/>
              <a:ext cx="858838" cy="144462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Video Output</a:t>
              </a:r>
            </a:p>
          </p:txBody>
        </p:sp>
        <p:sp>
          <p:nvSpPr>
            <p:cNvPr id="170" name="Rectangle 430"/>
            <p:cNvSpPr>
              <a:spLocks noChangeArrowheads="1"/>
            </p:cNvSpPr>
            <p:nvPr/>
          </p:nvSpPr>
          <p:spPr bwMode="auto">
            <a:xfrm>
              <a:off x="358775" y="2268538"/>
              <a:ext cx="858838" cy="142875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SENS-UP</a:t>
              </a:r>
            </a:p>
          </p:txBody>
        </p:sp>
        <p:sp>
          <p:nvSpPr>
            <p:cNvPr id="171" name="Rectangle 431"/>
            <p:cNvSpPr>
              <a:spLocks noChangeArrowheads="1"/>
            </p:cNvSpPr>
            <p:nvPr/>
          </p:nvSpPr>
          <p:spPr bwMode="auto">
            <a:xfrm>
              <a:off x="1219200" y="2411413"/>
              <a:ext cx="2068513" cy="139700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0~20 steps</a:t>
              </a:r>
            </a:p>
          </p:txBody>
        </p:sp>
        <p:sp>
          <p:nvSpPr>
            <p:cNvPr id="172" name="Rectangle 432"/>
            <p:cNvSpPr>
              <a:spLocks noChangeArrowheads="1"/>
            </p:cNvSpPr>
            <p:nvPr/>
          </p:nvSpPr>
          <p:spPr bwMode="auto">
            <a:xfrm>
              <a:off x="358775" y="2411413"/>
              <a:ext cx="858838" cy="139700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AGC</a:t>
              </a:r>
            </a:p>
          </p:txBody>
        </p:sp>
        <p:sp>
          <p:nvSpPr>
            <p:cNvPr id="173" name="Rectangle 433"/>
            <p:cNvSpPr>
              <a:spLocks noChangeArrowheads="1"/>
            </p:cNvSpPr>
            <p:nvPr/>
          </p:nvSpPr>
          <p:spPr bwMode="auto">
            <a:xfrm>
              <a:off x="1219200" y="2551113"/>
              <a:ext cx="2068513" cy="146050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On / Off</a:t>
              </a:r>
            </a:p>
          </p:txBody>
        </p:sp>
        <p:sp>
          <p:nvSpPr>
            <p:cNvPr id="174" name="Rectangle 434"/>
            <p:cNvSpPr>
              <a:spLocks noChangeArrowheads="1"/>
            </p:cNvSpPr>
            <p:nvPr/>
          </p:nvSpPr>
          <p:spPr bwMode="auto">
            <a:xfrm>
              <a:off x="358775" y="2551113"/>
              <a:ext cx="858838" cy="146050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DEFOG</a:t>
              </a:r>
            </a:p>
          </p:txBody>
        </p:sp>
        <p:sp>
          <p:nvSpPr>
            <p:cNvPr id="175" name="Rectangle 435"/>
            <p:cNvSpPr>
              <a:spLocks noChangeArrowheads="1"/>
            </p:cNvSpPr>
            <p:nvPr/>
          </p:nvSpPr>
          <p:spPr bwMode="auto">
            <a:xfrm>
              <a:off x="1219200" y="2697163"/>
              <a:ext cx="2057400" cy="141287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Off / HLC / BLC / WDR</a:t>
              </a:r>
            </a:p>
          </p:txBody>
        </p:sp>
        <p:sp>
          <p:nvSpPr>
            <p:cNvPr id="176" name="Rectangle 436"/>
            <p:cNvSpPr>
              <a:spLocks noChangeArrowheads="1"/>
            </p:cNvSpPr>
            <p:nvPr/>
          </p:nvSpPr>
          <p:spPr bwMode="auto">
            <a:xfrm>
              <a:off x="358775" y="2697163"/>
              <a:ext cx="858838" cy="141287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BACKLIGHT</a:t>
              </a:r>
            </a:p>
          </p:txBody>
        </p:sp>
        <p:sp>
          <p:nvSpPr>
            <p:cNvPr id="177" name="Rectangle 449"/>
            <p:cNvSpPr>
              <a:spLocks noChangeArrowheads="1"/>
            </p:cNvSpPr>
            <p:nvPr/>
          </p:nvSpPr>
          <p:spPr bwMode="auto">
            <a:xfrm>
              <a:off x="1219200" y="5780088"/>
              <a:ext cx="1982788" cy="142875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 dirty="0" smtClean="0">
                  <a:latin typeface="Myriad Pro" pitchFamily="34" charset="0"/>
                </a:rPr>
                <a:t>Approx. 888g (W/ Sunshield &amp; Bracket)</a:t>
              </a:r>
              <a:endParaRPr lang="en-US" altLang="ko-KR" sz="600" dirty="0">
                <a:latin typeface="Myriad Pro" pitchFamily="34" charset="0"/>
              </a:endParaRPr>
            </a:p>
          </p:txBody>
        </p:sp>
        <p:sp>
          <p:nvSpPr>
            <p:cNvPr id="178" name="Rectangle 450"/>
            <p:cNvSpPr>
              <a:spLocks noChangeArrowheads="1"/>
            </p:cNvSpPr>
            <p:nvPr/>
          </p:nvSpPr>
          <p:spPr bwMode="auto">
            <a:xfrm>
              <a:off x="358775" y="5780088"/>
              <a:ext cx="858838" cy="142875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Weight</a:t>
              </a:r>
            </a:p>
          </p:txBody>
        </p:sp>
        <p:sp>
          <p:nvSpPr>
            <p:cNvPr id="179" name="Line 451"/>
            <p:cNvSpPr>
              <a:spLocks noChangeShapeType="1"/>
            </p:cNvSpPr>
            <p:nvPr/>
          </p:nvSpPr>
          <p:spPr bwMode="auto">
            <a:xfrm>
              <a:off x="358775" y="5922963"/>
              <a:ext cx="313213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0" name="Rectangle 452"/>
            <p:cNvSpPr>
              <a:spLocks noChangeArrowheads="1"/>
            </p:cNvSpPr>
            <p:nvPr/>
          </p:nvSpPr>
          <p:spPr bwMode="auto">
            <a:xfrm>
              <a:off x="1219200" y="925513"/>
              <a:ext cx="2076450" cy="142875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1312(H) x 1069(V) = 1.4M (pixel)</a:t>
              </a:r>
            </a:p>
          </p:txBody>
        </p:sp>
        <p:sp>
          <p:nvSpPr>
            <p:cNvPr id="181" name="Rectangle 453"/>
            <p:cNvSpPr>
              <a:spLocks noChangeArrowheads="1"/>
            </p:cNvSpPr>
            <p:nvPr/>
          </p:nvSpPr>
          <p:spPr bwMode="auto">
            <a:xfrm>
              <a:off x="358775" y="925513"/>
              <a:ext cx="858838" cy="142875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Total Pixels</a:t>
              </a:r>
            </a:p>
          </p:txBody>
        </p:sp>
        <p:sp>
          <p:nvSpPr>
            <p:cNvPr id="182" name="Line 461"/>
            <p:cNvSpPr>
              <a:spLocks noChangeShapeType="1"/>
            </p:cNvSpPr>
            <p:nvPr/>
          </p:nvSpPr>
          <p:spPr bwMode="auto">
            <a:xfrm>
              <a:off x="358775" y="1787525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3" name="Line 462"/>
            <p:cNvSpPr>
              <a:spLocks noChangeShapeType="1"/>
            </p:cNvSpPr>
            <p:nvPr/>
          </p:nvSpPr>
          <p:spPr bwMode="auto">
            <a:xfrm>
              <a:off x="358775" y="1930400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" name="Line 463"/>
            <p:cNvSpPr>
              <a:spLocks noChangeShapeType="1"/>
            </p:cNvSpPr>
            <p:nvPr/>
          </p:nvSpPr>
          <p:spPr bwMode="auto">
            <a:xfrm>
              <a:off x="358775" y="2268538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5" name="Line 464"/>
            <p:cNvSpPr>
              <a:spLocks noChangeShapeType="1"/>
            </p:cNvSpPr>
            <p:nvPr/>
          </p:nvSpPr>
          <p:spPr bwMode="auto">
            <a:xfrm>
              <a:off x="358775" y="2552700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6" name="Line 469"/>
            <p:cNvSpPr>
              <a:spLocks noChangeShapeType="1"/>
            </p:cNvSpPr>
            <p:nvPr/>
          </p:nvSpPr>
          <p:spPr bwMode="auto">
            <a:xfrm>
              <a:off x="358775" y="5780088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7" name="Line 470"/>
            <p:cNvSpPr>
              <a:spLocks noChangeShapeType="1"/>
            </p:cNvSpPr>
            <p:nvPr/>
          </p:nvSpPr>
          <p:spPr bwMode="auto">
            <a:xfrm>
              <a:off x="358775" y="2697163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8" name="Line 471"/>
            <p:cNvSpPr>
              <a:spLocks noChangeShapeType="1"/>
            </p:cNvSpPr>
            <p:nvPr/>
          </p:nvSpPr>
          <p:spPr bwMode="auto">
            <a:xfrm>
              <a:off x="358775" y="1068388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9" name="Line 474"/>
            <p:cNvSpPr>
              <a:spLocks noChangeShapeType="1"/>
            </p:cNvSpPr>
            <p:nvPr/>
          </p:nvSpPr>
          <p:spPr bwMode="auto">
            <a:xfrm>
              <a:off x="358775" y="925513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90" name="Line 478"/>
            <p:cNvSpPr>
              <a:spLocks noChangeShapeType="1"/>
            </p:cNvSpPr>
            <p:nvPr/>
          </p:nvSpPr>
          <p:spPr bwMode="auto">
            <a:xfrm>
              <a:off x="358775" y="2411413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91" name="Rectangle 483"/>
            <p:cNvSpPr>
              <a:spLocks noChangeArrowheads="1"/>
            </p:cNvSpPr>
            <p:nvPr/>
          </p:nvSpPr>
          <p:spPr bwMode="auto">
            <a:xfrm>
              <a:off x="1219200" y="3690938"/>
              <a:ext cx="2019300" cy="146050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On / Off</a:t>
              </a:r>
            </a:p>
          </p:txBody>
        </p:sp>
        <p:sp>
          <p:nvSpPr>
            <p:cNvPr id="192" name="Rectangle 484"/>
            <p:cNvSpPr>
              <a:spLocks noChangeArrowheads="1"/>
            </p:cNvSpPr>
            <p:nvPr/>
          </p:nvSpPr>
          <p:spPr bwMode="auto">
            <a:xfrm>
              <a:off x="358775" y="3690938"/>
              <a:ext cx="858838" cy="146050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D-WDR</a:t>
              </a:r>
            </a:p>
          </p:txBody>
        </p:sp>
        <p:sp>
          <p:nvSpPr>
            <p:cNvPr id="193" name="Rectangle 485"/>
            <p:cNvSpPr>
              <a:spLocks noChangeArrowheads="1"/>
            </p:cNvSpPr>
            <p:nvPr/>
          </p:nvSpPr>
          <p:spPr bwMode="auto">
            <a:xfrm>
              <a:off x="1219200" y="3833813"/>
              <a:ext cx="2019300" cy="142875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On / Off</a:t>
              </a:r>
            </a:p>
          </p:txBody>
        </p:sp>
        <p:sp>
          <p:nvSpPr>
            <p:cNvPr id="194" name="Rectangle 486"/>
            <p:cNvSpPr>
              <a:spLocks noChangeArrowheads="1"/>
            </p:cNvSpPr>
            <p:nvPr/>
          </p:nvSpPr>
          <p:spPr bwMode="auto">
            <a:xfrm>
              <a:off x="358775" y="3833813"/>
              <a:ext cx="858838" cy="142875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SHADING</a:t>
              </a:r>
            </a:p>
          </p:txBody>
        </p:sp>
        <p:sp>
          <p:nvSpPr>
            <p:cNvPr id="195" name="Rectangle 487"/>
            <p:cNvSpPr>
              <a:spLocks noChangeArrowheads="1"/>
            </p:cNvSpPr>
            <p:nvPr/>
          </p:nvSpPr>
          <p:spPr bwMode="auto">
            <a:xfrm>
              <a:off x="1219200" y="3976688"/>
              <a:ext cx="2162175" cy="139700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On(16 Points) / Off</a:t>
              </a:r>
            </a:p>
          </p:txBody>
        </p:sp>
        <p:sp>
          <p:nvSpPr>
            <p:cNvPr id="196" name="Rectangle 488"/>
            <p:cNvSpPr>
              <a:spLocks noChangeArrowheads="1"/>
            </p:cNvSpPr>
            <p:nvPr/>
          </p:nvSpPr>
          <p:spPr bwMode="auto">
            <a:xfrm>
              <a:off x="358775" y="3976688"/>
              <a:ext cx="858838" cy="139700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PRIVACY</a:t>
              </a:r>
            </a:p>
          </p:txBody>
        </p:sp>
        <p:sp>
          <p:nvSpPr>
            <p:cNvPr id="197" name="Rectangle 489"/>
            <p:cNvSpPr>
              <a:spLocks noChangeArrowheads="1"/>
            </p:cNvSpPr>
            <p:nvPr/>
          </p:nvSpPr>
          <p:spPr bwMode="auto">
            <a:xfrm>
              <a:off x="1219200" y="4116388"/>
              <a:ext cx="2019300" cy="146050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On / Off</a:t>
              </a:r>
            </a:p>
          </p:txBody>
        </p:sp>
        <p:sp>
          <p:nvSpPr>
            <p:cNvPr id="198" name="Rectangle 490"/>
            <p:cNvSpPr>
              <a:spLocks noChangeArrowheads="1"/>
            </p:cNvSpPr>
            <p:nvPr/>
          </p:nvSpPr>
          <p:spPr bwMode="auto">
            <a:xfrm>
              <a:off x="358775" y="4116388"/>
              <a:ext cx="858838" cy="146050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MOTION</a:t>
              </a:r>
            </a:p>
          </p:txBody>
        </p:sp>
        <p:sp>
          <p:nvSpPr>
            <p:cNvPr id="199" name="Rectangle 491"/>
            <p:cNvSpPr>
              <a:spLocks noChangeArrowheads="1"/>
            </p:cNvSpPr>
            <p:nvPr/>
          </p:nvSpPr>
          <p:spPr bwMode="auto">
            <a:xfrm>
              <a:off x="1219200" y="4259263"/>
              <a:ext cx="2068513" cy="142875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50FPS / 60FPS</a:t>
              </a:r>
            </a:p>
          </p:txBody>
        </p:sp>
        <p:sp>
          <p:nvSpPr>
            <p:cNvPr id="200" name="Rectangle 492"/>
            <p:cNvSpPr>
              <a:spLocks noChangeArrowheads="1"/>
            </p:cNvSpPr>
            <p:nvPr/>
          </p:nvSpPr>
          <p:spPr bwMode="auto">
            <a:xfrm>
              <a:off x="358775" y="4259263"/>
              <a:ext cx="858838" cy="142875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FRAME RATE</a:t>
              </a:r>
            </a:p>
          </p:txBody>
        </p:sp>
        <p:sp>
          <p:nvSpPr>
            <p:cNvPr id="201" name="Rectangle 493"/>
            <p:cNvSpPr>
              <a:spLocks noChangeArrowheads="1"/>
            </p:cNvSpPr>
            <p:nvPr/>
          </p:nvSpPr>
          <p:spPr bwMode="auto">
            <a:xfrm>
              <a:off x="1219200" y="4402138"/>
              <a:ext cx="2068513" cy="142875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NTSC/PAL</a:t>
              </a:r>
            </a:p>
          </p:txBody>
        </p:sp>
        <p:sp>
          <p:nvSpPr>
            <p:cNvPr id="202" name="Rectangle 494"/>
            <p:cNvSpPr>
              <a:spLocks noChangeArrowheads="1"/>
            </p:cNvSpPr>
            <p:nvPr/>
          </p:nvSpPr>
          <p:spPr bwMode="auto">
            <a:xfrm>
              <a:off x="358775" y="4402138"/>
              <a:ext cx="858838" cy="142875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CVBS</a:t>
              </a:r>
            </a:p>
          </p:txBody>
        </p:sp>
        <p:sp>
          <p:nvSpPr>
            <p:cNvPr id="203" name="Rectangle 495"/>
            <p:cNvSpPr>
              <a:spLocks noChangeArrowheads="1"/>
            </p:cNvSpPr>
            <p:nvPr/>
          </p:nvSpPr>
          <p:spPr bwMode="auto">
            <a:xfrm>
              <a:off x="1219200" y="4545013"/>
              <a:ext cx="2057400" cy="142875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ENG/CHN/JPN (Multi Language)</a:t>
              </a:r>
            </a:p>
          </p:txBody>
        </p:sp>
        <p:sp>
          <p:nvSpPr>
            <p:cNvPr id="204" name="Rectangle 496"/>
            <p:cNvSpPr>
              <a:spLocks noChangeArrowheads="1"/>
            </p:cNvSpPr>
            <p:nvPr/>
          </p:nvSpPr>
          <p:spPr bwMode="auto">
            <a:xfrm>
              <a:off x="358775" y="4545013"/>
              <a:ext cx="858838" cy="142875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Language</a:t>
              </a:r>
            </a:p>
          </p:txBody>
        </p:sp>
        <p:sp>
          <p:nvSpPr>
            <p:cNvPr id="205" name="Rectangle 497"/>
            <p:cNvSpPr>
              <a:spLocks noChangeArrowheads="1"/>
            </p:cNvSpPr>
            <p:nvPr/>
          </p:nvSpPr>
          <p:spPr bwMode="auto">
            <a:xfrm>
              <a:off x="1219200" y="2981325"/>
              <a:ext cx="2019300" cy="142875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Auto / Autoext / Preset / Manual</a:t>
              </a:r>
            </a:p>
          </p:txBody>
        </p:sp>
        <p:sp>
          <p:nvSpPr>
            <p:cNvPr id="206" name="Rectangle 498"/>
            <p:cNvSpPr>
              <a:spLocks noChangeArrowheads="1"/>
            </p:cNvSpPr>
            <p:nvPr/>
          </p:nvSpPr>
          <p:spPr bwMode="auto">
            <a:xfrm>
              <a:off x="358775" y="2981325"/>
              <a:ext cx="858838" cy="142875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WHITE BALANCE</a:t>
              </a:r>
            </a:p>
          </p:txBody>
        </p:sp>
        <p:sp>
          <p:nvSpPr>
            <p:cNvPr id="207" name="Rectangle 499"/>
            <p:cNvSpPr>
              <a:spLocks noChangeArrowheads="1"/>
            </p:cNvSpPr>
            <p:nvPr/>
          </p:nvSpPr>
          <p:spPr bwMode="auto">
            <a:xfrm>
              <a:off x="1219200" y="3271838"/>
              <a:ext cx="2044700" cy="142875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0 ~ 10 steps</a:t>
              </a:r>
            </a:p>
          </p:txBody>
        </p:sp>
        <p:sp>
          <p:nvSpPr>
            <p:cNvPr id="208" name="Rectangle 500"/>
            <p:cNvSpPr>
              <a:spLocks noChangeArrowheads="1"/>
            </p:cNvSpPr>
            <p:nvPr/>
          </p:nvSpPr>
          <p:spPr bwMode="auto">
            <a:xfrm>
              <a:off x="358775" y="3271838"/>
              <a:ext cx="858838" cy="142875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SHARPNESS</a:t>
              </a:r>
            </a:p>
          </p:txBody>
        </p:sp>
        <p:sp>
          <p:nvSpPr>
            <p:cNvPr id="209" name="Line 501"/>
            <p:cNvSpPr>
              <a:spLocks noChangeShapeType="1"/>
            </p:cNvSpPr>
            <p:nvPr/>
          </p:nvSpPr>
          <p:spPr bwMode="auto">
            <a:xfrm>
              <a:off x="358775" y="3833813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0" name="Line 502"/>
            <p:cNvSpPr>
              <a:spLocks noChangeShapeType="1"/>
            </p:cNvSpPr>
            <p:nvPr/>
          </p:nvSpPr>
          <p:spPr bwMode="auto">
            <a:xfrm>
              <a:off x="358775" y="3979863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1" name="Line 503"/>
            <p:cNvSpPr>
              <a:spLocks noChangeShapeType="1"/>
            </p:cNvSpPr>
            <p:nvPr/>
          </p:nvSpPr>
          <p:spPr bwMode="auto">
            <a:xfrm>
              <a:off x="358775" y="4116388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2" name="Line 504"/>
            <p:cNvSpPr>
              <a:spLocks noChangeShapeType="1"/>
            </p:cNvSpPr>
            <p:nvPr/>
          </p:nvSpPr>
          <p:spPr bwMode="auto">
            <a:xfrm>
              <a:off x="358775" y="4402138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3" name="Line 505"/>
            <p:cNvSpPr>
              <a:spLocks noChangeShapeType="1"/>
            </p:cNvSpPr>
            <p:nvPr/>
          </p:nvSpPr>
          <p:spPr bwMode="auto">
            <a:xfrm>
              <a:off x="358775" y="4545013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4" name="Line 508"/>
            <p:cNvSpPr>
              <a:spLocks noChangeShapeType="1"/>
            </p:cNvSpPr>
            <p:nvPr/>
          </p:nvSpPr>
          <p:spPr bwMode="auto">
            <a:xfrm>
              <a:off x="358775" y="3124200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" name="Line 509"/>
            <p:cNvSpPr>
              <a:spLocks noChangeShapeType="1"/>
            </p:cNvSpPr>
            <p:nvPr/>
          </p:nvSpPr>
          <p:spPr bwMode="auto">
            <a:xfrm>
              <a:off x="358775" y="3268663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" name="Rectangle 513"/>
            <p:cNvSpPr>
              <a:spLocks noChangeArrowheads="1"/>
            </p:cNvSpPr>
            <p:nvPr/>
          </p:nvSpPr>
          <p:spPr bwMode="auto">
            <a:xfrm>
              <a:off x="1219200" y="1644650"/>
              <a:ext cx="2043113" cy="141288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more than 50dB (AGC off)</a:t>
              </a:r>
            </a:p>
          </p:txBody>
        </p:sp>
        <p:sp>
          <p:nvSpPr>
            <p:cNvPr id="217" name="Rectangle 516"/>
            <p:cNvSpPr>
              <a:spLocks noChangeArrowheads="1"/>
            </p:cNvSpPr>
            <p:nvPr/>
          </p:nvSpPr>
          <p:spPr bwMode="auto">
            <a:xfrm>
              <a:off x="1219200" y="2270125"/>
              <a:ext cx="2152650" cy="142875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Off / x2 / x3 / x4 / x5 / x6 / x7 / x8  ~ x32</a:t>
              </a:r>
            </a:p>
          </p:txBody>
        </p:sp>
        <p:sp>
          <p:nvSpPr>
            <p:cNvPr id="218" name="Line 519"/>
            <p:cNvSpPr>
              <a:spLocks noChangeShapeType="1"/>
            </p:cNvSpPr>
            <p:nvPr/>
          </p:nvSpPr>
          <p:spPr bwMode="auto">
            <a:xfrm>
              <a:off x="358775" y="4262438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9" name="Rectangle 520"/>
            <p:cNvSpPr>
              <a:spLocks noChangeArrowheads="1"/>
            </p:cNvSpPr>
            <p:nvPr/>
          </p:nvSpPr>
          <p:spPr bwMode="auto">
            <a:xfrm>
              <a:off x="1219200" y="3551238"/>
              <a:ext cx="2044700" cy="142875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On / Off</a:t>
              </a:r>
            </a:p>
          </p:txBody>
        </p:sp>
        <p:sp>
          <p:nvSpPr>
            <p:cNvPr id="220" name="Rectangle 521"/>
            <p:cNvSpPr>
              <a:spLocks noChangeArrowheads="1"/>
            </p:cNvSpPr>
            <p:nvPr/>
          </p:nvSpPr>
          <p:spPr bwMode="auto">
            <a:xfrm>
              <a:off x="358775" y="3551238"/>
              <a:ext cx="858838" cy="142875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FLIP</a:t>
              </a:r>
            </a:p>
          </p:txBody>
        </p:sp>
        <p:sp>
          <p:nvSpPr>
            <p:cNvPr id="221" name="Line 523"/>
            <p:cNvSpPr>
              <a:spLocks noChangeShapeType="1"/>
            </p:cNvSpPr>
            <p:nvPr/>
          </p:nvSpPr>
          <p:spPr bwMode="auto">
            <a:xfrm>
              <a:off x="358775" y="3690938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2" name="Rectangle 535"/>
            <p:cNvSpPr>
              <a:spLocks noChangeArrowheads="1"/>
            </p:cNvSpPr>
            <p:nvPr/>
          </p:nvSpPr>
          <p:spPr bwMode="auto">
            <a:xfrm>
              <a:off x="1219200" y="2838450"/>
              <a:ext cx="2019300" cy="142875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Auto / Color / B&amp;W / Ext</a:t>
              </a:r>
            </a:p>
          </p:txBody>
        </p:sp>
        <p:sp>
          <p:nvSpPr>
            <p:cNvPr id="223" name="Rectangle 536"/>
            <p:cNvSpPr>
              <a:spLocks noChangeArrowheads="1"/>
            </p:cNvSpPr>
            <p:nvPr/>
          </p:nvSpPr>
          <p:spPr bwMode="auto">
            <a:xfrm>
              <a:off x="358775" y="2838450"/>
              <a:ext cx="858838" cy="142875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DAY&amp;NIGHT</a:t>
              </a:r>
            </a:p>
          </p:txBody>
        </p:sp>
        <p:sp>
          <p:nvSpPr>
            <p:cNvPr id="224" name="Line 472"/>
            <p:cNvSpPr>
              <a:spLocks noChangeShapeType="1"/>
            </p:cNvSpPr>
            <p:nvPr/>
          </p:nvSpPr>
          <p:spPr bwMode="auto">
            <a:xfrm>
              <a:off x="358775" y="2838450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" name="Line 537"/>
            <p:cNvSpPr>
              <a:spLocks noChangeShapeType="1"/>
            </p:cNvSpPr>
            <p:nvPr/>
          </p:nvSpPr>
          <p:spPr bwMode="auto">
            <a:xfrm>
              <a:off x="358775" y="2982913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" name="Line 526"/>
            <p:cNvSpPr>
              <a:spLocks noChangeShapeType="1"/>
            </p:cNvSpPr>
            <p:nvPr/>
          </p:nvSpPr>
          <p:spPr bwMode="auto">
            <a:xfrm>
              <a:off x="358775" y="4687888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" name="Line 532"/>
            <p:cNvSpPr>
              <a:spLocks noChangeShapeType="1"/>
            </p:cNvSpPr>
            <p:nvPr/>
          </p:nvSpPr>
          <p:spPr bwMode="auto">
            <a:xfrm flipV="1">
              <a:off x="3489325" y="642938"/>
              <a:ext cx="0" cy="52800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8" name="Line 533"/>
            <p:cNvSpPr>
              <a:spLocks noChangeShapeType="1"/>
            </p:cNvSpPr>
            <p:nvPr/>
          </p:nvSpPr>
          <p:spPr bwMode="auto">
            <a:xfrm flipV="1">
              <a:off x="1214438" y="782638"/>
              <a:ext cx="0" cy="5140325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9" name="Line 534"/>
            <p:cNvSpPr>
              <a:spLocks noChangeShapeType="1"/>
            </p:cNvSpPr>
            <p:nvPr/>
          </p:nvSpPr>
          <p:spPr bwMode="auto">
            <a:xfrm flipV="1">
              <a:off x="358775" y="642938"/>
              <a:ext cx="0" cy="52784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30" name="Line 523"/>
            <p:cNvSpPr>
              <a:spLocks noChangeShapeType="1"/>
            </p:cNvSpPr>
            <p:nvPr/>
          </p:nvSpPr>
          <p:spPr bwMode="auto">
            <a:xfrm>
              <a:off x="358775" y="3554413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31" name="Line 522"/>
            <p:cNvSpPr>
              <a:spLocks noChangeShapeType="1"/>
            </p:cNvSpPr>
            <p:nvPr/>
          </p:nvSpPr>
          <p:spPr bwMode="auto">
            <a:xfrm>
              <a:off x="358775" y="3414713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32" name="Line 465"/>
            <p:cNvSpPr>
              <a:spLocks noChangeShapeType="1"/>
            </p:cNvSpPr>
            <p:nvPr/>
          </p:nvSpPr>
          <p:spPr bwMode="auto">
            <a:xfrm>
              <a:off x="358775" y="5208588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33" name="Line 530"/>
            <p:cNvSpPr>
              <a:spLocks noChangeShapeType="1"/>
            </p:cNvSpPr>
            <p:nvPr/>
          </p:nvSpPr>
          <p:spPr bwMode="auto">
            <a:xfrm>
              <a:off x="358775" y="4919663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34" name="Line 466"/>
            <p:cNvSpPr>
              <a:spLocks noChangeShapeType="1"/>
            </p:cNvSpPr>
            <p:nvPr/>
          </p:nvSpPr>
          <p:spPr bwMode="auto">
            <a:xfrm>
              <a:off x="358775" y="5062538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35" name="Line 466"/>
            <p:cNvSpPr>
              <a:spLocks noChangeShapeType="1"/>
            </p:cNvSpPr>
            <p:nvPr/>
          </p:nvSpPr>
          <p:spPr bwMode="auto">
            <a:xfrm>
              <a:off x="358775" y="5351463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36" name="Line 467"/>
            <p:cNvSpPr>
              <a:spLocks noChangeShapeType="1"/>
            </p:cNvSpPr>
            <p:nvPr/>
          </p:nvSpPr>
          <p:spPr bwMode="auto">
            <a:xfrm>
              <a:off x="358775" y="5494338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37" name="Line 468"/>
            <p:cNvSpPr>
              <a:spLocks noChangeShapeType="1"/>
            </p:cNvSpPr>
            <p:nvPr/>
          </p:nvSpPr>
          <p:spPr bwMode="auto">
            <a:xfrm>
              <a:off x="358775" y="5637213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38" name="Line 474"/>
            <p:cNvSpPr>
              <a:spLocks noChangeShapeType="1"/>
            </p:cNvSpPr>
            <p:nvPr/>
          </p:nvSpPr>
          <p:spPr bwMode="auto">
            <a:xfrm>
              <a:off x="358775" y="1211263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39" name="Line 471"/>
            <p:cNvSpPr>
              <a:spLocks noChangeShapeType="1"/>
            </p:cNvSpPr>
            <p:nvPr/>
          </p:nvSpPr>
          <p:spPr bwMode="auto">
            <a:xfrm>
              <a:off x="358775" y="1501775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0" name="Line 474"/>
            <p:cNvSpPr>
              <a:spLocks noChangeShapeType="1"/>
            </p:cNvSpPr>
            <p:nvPr/>
          </p:nvSpPr>
          <p:spPr bwMode="auto">
            <a:xfrm>
              <a:off x="358775" y="1644650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1" name="Line 463"/>
            <p:cNvSpPr>
              <a:spLocks noChangeShapeType="1"/>
            </p:cNvSpPr>
            <p:nvPr/>
          </p:nvSpPr>
          <p:spPr bwMode="auto">
            <a:xfrm>
              <a:off x="365125" y="2106613"/>
              <a:ext cx="31321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42" name="Rectangle 421"/>
            <p:cNvSpPr>
              <a:spLocks noChangeArrowheads="1"/>
            </p:cNvSpPr>
            <p:nvPr/>
          </p:nvSpPr>
          <p:spPr bwMode="auto">
            <a:xfrm>
              <a:off x="373063" y="2111375"/>
              <a:ext cx="842962" cy="155575"/>
            </a:xfrm>
            <a:prstGeom prst="rect">
              <a:avLst/>
            </a:prstGeom>
            <a:solidFill>
              <a:srgbClr val="CFCFCF"/>
            </a:solidFill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SHUTTER SPEED</a:t>
              </a:r>
            </a:p>
          </p:txBody>
        </p:sp>
        <p:sp>
          <p:nvSpPr>
            <p:cNvPr id="243" name="Rectangle 482"/>
            <p:cNvSpPr>
              <a:spLocks noChangeArrowheads="1"/>
            </p:cNvSpPr>
            <p:nvPr/>
          </p:nvSpPr>
          <p:spPr bwMode="auto">
            <a:xfrm>
              <a:off x="1214438" y="2111375"/>
              <a:ext cx="2259012" cy="163513"/>
            </a:xfrm>
            <a:prstGeom prst="rect">
              <a:avLst/>
            </a:prstGeom>
            <a:noFill/>
            <a:ln w="6350" algn="ctr">
              <a:noFill/>
              <a:miter lim="800000"/>
              <a:headEnd/>
              <a:tailEnd/>
            </a:ln>
          </p:spPr>
          <p:txBody>
            <a:bodyPr lIns="41063" tIns="8213" rIns="8213" bIns="8213" anchor="ctr"/>
            <a:lstStyle/>
            <a:p>
              <a:pPr defTabSz="1042988"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Auto / Flicker / Manual (1/60(50)~1/6000)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그림 73" descr="30IR-VF-IVORY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30725" y="647700"/>
            <a:ext cx="1463675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Line 8"/>
          <p:cNvSpPr>
            <a:spLocks noChangeShapeType="1"/>
          </p:cNvSpPr>
          <p:nvPr/>
        </p:nvSpPr>
        <p:spPr bwMode="auto">
          <a:xfrm>
            <a:off x="3598863" y="360363"/>
            <a:ext cx="0" cy="6838950"/>
          </a:xfrm>
          <a:prstGeom prst="line">
            <a:avLst/>
          </a:prstGeom>
          <a:noFill/>
          <a:ln w="63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grpSp>
        <p:nvGrpSpPr>
          <p:cNvPr id="3077" name="Group 143"/>
          <p:cNvGrpSpPr>
            <a:grpSpLocks/>
          </p:cNvGrpSpPr>
          <p:nvPr/>
        </p:nvGrpSpPr>
        <p:grpSpPr bwMode="auto">
          <a:xfrm>
            <a:off x="360363" y="360363"/>
            <a:ext cx="2316162" cy="193675"/>
            <a:chOff x="227" y="227"/>
            <a:chExt cx="1459" cy="122"/>
          </a:xfrm>
        </p:grpSpPr>
        <p:sp>
          <p:nvSpPr>
            <p:cNvPr id="3139" name="Text Box 14"/>
            <p:cNvSpPr txBox="1">
              <a:spLocks noChangeArrowheads="1"/>
            </p:cNvSpPr>
            <p:nvPr/>
          </p:nvSpPr>
          <p:spPr bwMode="auto">
            <a:xfrm>
              <a:off x="298" y="227"/>
              <a:ext cx="966" cy="11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1879600">
                <a:spcBef>
                  <a:spcPct val="50000"/>
                </a:spcBef>
              </a:pPr>
              <a:r>
                <a:rPr lang="en-US" altLang="ko-KR" sz="1200" b="1">
                  <a:latin typeface="Myriad Pro" pitchFamily="34" charset="0"/>
                  <a:ea typeface="맑은 고딕" pitchFamily="50" charset="-127"/>
                </a:rPr>
                <a:t>PRECAUTIONS</a:t>
              </a:r>
            </a:p>
          </p:txBody>
        </p:sp>
        <p:grpSp>
          <p:nvGrpSpPr>
            <p:cNvPr id="3140" name="Group 142"/>
            <p:cNvGrpSpPr>
              <a:grpSpLocks/>
            </p:cNvGrpSpPr>
            <p:nvPr/>
          </p:nvGrpSpPr>
          <p:grpSpPr bwMode="auto">
            <a:xfrm>
              <a:off x="227" y="238"/>
              <a:ext cx="1459" cy="111"/>
              <a:chOff x="227" y="238"/>
              <a:chExt cx="1459" cy="111"/>
            </a:xfrm>
          </p:grpSpPr>
          <p:sp>
            <p:nvSpPr>
              <p:cNvPr id="3141" name="Rectangle 13"/>
              <p:cNvSpPr>
                <a:spLocks noChangeArrowheads="1"/>
              </p:cNvSpPr>
              <p:nvPr/>
            </p:nvSpPr>
            <p:spPr bwMode="auto">
              <a:xfrm>
                <a:off x="227" y="238"/>
                <a:ext cx="44" cy="111"/>
              </a:xfrm>
              <a:prstGeom prst="rect">
                <a:avLst/>
              </a:prstGeom>
              <a:solidFill>
                <a:schemeClr val="tx1"/>
              </a:solidFill>
              <a:ln w="3175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3142" name="Line 15"/>
              <p:cNvSpPr>
                <a:spLocks noChangeShapeType="1"/>
              </p:cNvSpPr>
              <p:nvPr/>
            </p:nvSpPr>
            <p:spPr bwMode="auto">
              <a:xfrm>
                <a:off x="232" y="347"/>
                <a:ext cx="145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</p:grpSp>
      </p:grpSp>
      <p:sp>
        <p:nvSpPr>
          <p:cNvPr id="3078" name="Line 100"/>
          <p:cNvSpPr>
            <a:spLocks noChangeShapeType="1"/>
          </p:cNvSpPr>
          <p:nvPr/>
        </p:nvSpPr>
        <p:spPr bwMode="auto">
          <a:xfrm>
            <a:off x="7092950" y="360363"/>
            <a:ext cx="0" cy="6838950"/>
          </a:xfrm>
          <a:prstGeom prst="line">
            <a:avLst/>
          </a:prstGeom>
          <a:noFill/>
          <a:ln w="6350" cap="rnd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079" name="Text Box 101"/>
          <p:cNvSpPr txBox="1">
            <a:spLocks noChangeArrowheads="1"/>
          </p:cNvSpPr>
          <p:nvPr/>
        </p:nvSpPr>
        <p:spPr bwMode="auto">
          <a:xfrm>
            <a:off x="358775" y="655638"/>
            <a:ext cx="3133725" cy="4095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28588" algn="l"/>
              </a:tabLst>
            </a:pP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Do not install the camera in extreme temperature conditions.</a:t>
            </a:r>
            <a:b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</a:b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	-	Only use the camera under conditions where temperatures are 		between -10°Cand +50°C. Be especially careful to provide ventilation 		when operating under high temperatures.</a:t>
            </a:r>
          </a:p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28588" algn="l"/>
              </a:tabLst>
            </a:pP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Do not install or use the camera in an environment where the 	humidity is high.</a:t>
            </a:r>
            <a:b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</a:b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	-	It can cause the image quality to be poor.</a:t>
            </a:r>
          </a:p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28588" algn="l"/>
              </a:tabLst>
            </a:pP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Do not install the camera under unstable lighting conditions.</a:t>
            </a:r>
            <a:b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</a:b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	-	Severe lighting change or flicker can cause the camera to work 		improperly.</a:t>
            </a:r>
          </a:p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28588" algn="l"/>
              </a:tabLst>
            </a:pP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Never use the camera close to a gas or oil leak.</a:t>
            </a:r>
            <a:b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</a:b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	-	It can cause malfunctions to occur.</a:t>
            </a:r>
          </a:p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28588" algn="l"/>
              </a:tabLst>
            </a:pP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Do not disassemble the camera.</a:t>
            </a:r>
            <a:b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</a:b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	-	There are no user-serviceable parts inside it.</a:t>
            </a:r>
          </a:p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28588" algn="l"/>
              </a:tabLst>
            </a:pP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Do not touch the front lens of the camera.</a:t>
            </a:r>
            <a:b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</a:b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	-	It is one of the most important parts of the camera. Be careful not to be 		stained by fingerprint.</a:t>
            </a:r>
          </a:p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28588" algn="l"/>
              </a:tabLst>
            </a:pP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Never keep the camera face to strong light directly.</a:t>
            </a:r>
            <a:b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</a:b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	-	It can damage the image sensor.</a:t>
            </a:r>
          </a:p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28588" algn="l"/>
              </a:tabLst>
            </a:pP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Do not drop the camera or subject them to physical shocks.</a:t>
            </a:r>
            <a:b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</a:b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	-	It can cause malfunctions to occur.</a:t>
            </a:r>
          </a:p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28588" algn="l"/>
              </a:tabLst>
            </a:pP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Do not expose the camera to rain or spill beverage on it.</a:t>
            </a:r>
            <a:b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</a:b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	-	If it gets wet, wipe it dry immediately. Liquids can contain minerals that 		corrode the electronic components.</a:t>
            </a:r>
          </a:p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28588" algn="l"/>
              </a:tabLst>
            </a:pP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Do not expose the camera to radioactivity.</a:t>
            </a:r>
            <a:b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</a:b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	-	If exposed to radioactivity the image sensor will fail.</a:t>
            </a:r>
          </a:p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28588" algn="l"/>
              </a:tabLst>
            </a:pP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/>
            </a:r>
            <a:b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</a:b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* NOTE *</a:t>
            </a:r>
          </a:p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28588" algn="l"/>
              </a:tabLst>
            </a:pP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If the camera is exposed to spotlight or object reflecting  strong light, 	smear or blooming may occur.</a:t>
            </a:r>
          </a:p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28588" algn="l"/>
              </a:tabLst>
            </a:pP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•	Please check that the power satisfies the normal specification before 	connecting the camera.</a:t>
            </a:r>
          </a:p>
        </p:txBody>
      </p:sp>
      <p:grpSp>
        <p:nvGrpSpPr>
          <p:cNvPr id="3080" name="Group 151"/>
          <p:cNvGrpSpPr>
            <a:grpSpLocks/>
          </p:cNvGrpSpPr>
          <p:nvPr/>
        </p:nvGrpSpPr>
        <p:grpSpPr bwMode="auto">
          <a:xfrm>
            <a:off x="360363" y="5173663"/>
            <a:ext cx="2316162" cy="193675"/>
            <a:chOff x="227" y="3205"/>
            <a:chExt cx="1459" cy="122"/>
          </a:xfrm>
        </p:grpSpPr>
        <p:sp>
          <p:nvSpPr>
            <p:cNvPr id="3135" name="Text Box 103"/>
            <p:cNvSpPr txBox="1">
              <a:spLocks noChangeArrowheads="1"/>
            </p:cNvSpPr>
            <p:nvPr/>
          </p:nvSpPr>
          <p:spPr bwMode="auto">
            <a:xfrm>
              <a:off x="298" y="3205"/>
              <a:ext cx="966" cy="11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1879600">
                <a:spcBef>
                  <a:spcPct val="50000"/>
                </a:spcBef>
              </a:pPr>
              <a:r>
                <a:rPr lang="en-US" altLang="ko-KR" sz="1200" b="1">
                  <a:latin typeface="Myriad Pro" pitchFamily="34" charset="0"/>
                  <a:ea typeface="맑은 고딕" pitchFamily="50" charset="-127"/>
                </a:rPr>
                <a:t>COMPOSITION</a:t>
              </a:r>
            </a:p>
          </p:txBody>
        </p:sp>
        <p:grpSp>
          <p:nvGrpSpPr>
            <p:cNvPr id="3136" name="Group 141"/>
            <p:cNvGrpSpPr>
              <a:grpSpLocks/>
            </p:cNvGrpSpPr>
            <p:nvPr/>
          </p:nvGrpSpPr>
          <p:grpSpPr bwMode="auto">
            <a:xfrm>
              <a:off x="227" y="3216"/>
              <a:ext cx="1459" cy="111"/>
              <a:chOff x="227" y="3216"/>
              <a:chExt cx="1459" cy="111"/>
            </a:xfrm>
          </p:grpSpPr>
          <p:sp>
            <p:nvSpPr>
              <p:cNvPr id="3137" name="Rectangle 102"/>
              <p:cNvSpPr>
                <a:spLocks noChangeArrowheads="1"/>
              </p:cNvSpPr>
              <p:nvPr/>
            </p:nvSpPr>
            <p:spPr bwMode="auto">
              <a:xfrm>
                <a:off x="227" y="3216"/>
                <a:ext cx="44" cy="111"/>
              </a:xfrm>
              <a:prstGeom prst="rect">
                <a:avLst/>
              </a:prstGeom>
              <a:solidFill>
                <a:schemeClr val="tx1"/>
              </a:solidFill>
              <a:ln w="3175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3138" name="Line 104"/>
              <p:cNvSpPr>
                <a:spLocks noChangeShapeType="1"/>
              </p:cNvSpPr>
              <p:nvPr/>
            </p:nvSpPr>
            <p:spPr bwMode="auto">
              <a:xfrm>
                <a:off x="232" y="3325"/>
                <a:ext cx="145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</p:grpSp>
      </p:grpSp>
      <p:grpSp>
        <p:nvGrpSpPr>
          <p:cNvPr id="3081" name="Group 145"/>
          <p:cNvGrpSpPr>
            <a:grpSpLocks/>
          </p:cNvGrpSpPr>
          <p:nvPr/>
        </p:nvGrpSpPr>
        <p:grpSpPr bwMode="auto">
          <a:xfrm>
            <a:off x="3708400" y="360363"/>
            <a:ext cx="3028950" cy="193675"/>
            <a:chOff x="2336" y="227"/>
            <a:chExt cx="1908" cy="122"/>
          </a:xfrm>
        </p:grpSpPr>
        <p:sp>
          <p:nvSpPr>
            <p:cNvPr id="3131" name="Text Box 118"/>
            <p:cNvSpPr txBox="1">
              <a:spLocks noChangeArrowheads="1"/>
            </p:cNvSpPr>
            <p:nvPr/>
          </p:nvSpPr>
          <p:spPr bwMode="auto">
            <a:xfrm>
              <a:off x="2407" y="227"/>
              <a:ext cx="1837" cy="11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1879600">
                <a:spcBef>
                  <a:spcPct val="50000"/>
                </a:spcBef>
              </a:pPr>
              <a:r>
                <a:rPr lang="en-US" altLang="ko-KR" sz="1200" b="1">
                  <a:latin typeface="Myriad Pro" pitchFamily="34" charset="0"/>
                  <a:ea typeface="맑은 고딕" pitchFamily="50" charset="-127"/>
                </a:rPr>
                <a:t>NAME OF EACH PART</a:t>
              </a:r>
            </a:p>
          </p:txBody>
        </p:sp>
        <p:grpSp>
          <p:nvGrpSpPr>
            <p:cNvPr id="3132" name="Group 144"/>
            <p:cNvGrpSpPr>
              <a:grpSpLocks/>
            </p:cNvGrpSpPr>
            <p:nvPr/>
          </p:nvGrpSpPr>
          <p:grpSpPr bwMode="auto">
            <a:xfrm>
              <a:off x="2336" y="238"/>
              <a:ext cx="1459" cy="111"/>
              <a:chOff x="2336" y="238"/>
              <a:chExt cx="1459" cy="111"/>
            </a:xfrm>
          </p:grpSpPr>
          <p:sp>
            <p:nvSpPr>
              <p:cNvPr id="3133" name="Rectangle 117"/>
              <p:cNvSpPr>
                <a:spLocks noChangeArrowheads="1"/>
              </p:cNvSpPr>
              <p:nvPr/>
            </p:nvSpPr>
            <p:spPr bwMode="auto">
              <a:xfrm>
                <a:off x="2336" y="238"/>
                <a:ext cx="44" cy="111"/>
              </a:xfrm>
              <a:prstGeom prst="rect">
                <a:avLst/>
              </a:prstGeom>
              <a:solidFill>
                <a:schemeClr val="tx1"/>
              </a:solidFill>
              <a:ln w="3175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3134" name="Line 119"/>
              <p:cNvSpPr>
                <a:spLocks noChangeShapeType="1"/>
              </p:cNvSpPr>
              <p:nvPr/>
            </p:nvSpPr>
            <p:spPr bwMode="auto">
              <a:xfrm>
                <a:off x="2341" y="347"/>
                <a:ext cx="1454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</p:grpSp>
      </p:grpSp>
      <p:sp>
        <p:nvSpPr>
          <p:cNvPr id="3082" name="Rectangle 155"/>
          <p:cNvSpPr>
            <a:spLocks noChangeArrowheads="1"/>
          </p:cNvSpPr>
          <p:nvPr/>
        </p:nvSpPr>
        <p:spPr bwMode="auto">
          <a:xfrm>
            <a:off x="4060825" y="1474788"/>
            <a:ext cx="195263" cy="13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728663">
              <a:lnSpc>
                <a:spcPts val="1050"/>
              </a:lnSpc>
              <a:spcBef>
                <a:spcPct val="20000"/>
              </a:spcBef>
            </a:pPr>
            <a:r>
              <a:rPr lang="en-US" altLang="ko-KR" sz="800">
                <a:solidFill>
                  <a:srgbClr val="000000"/>
                </a:solidFill>
                <a:latin typeface="Myriad Pro" pitchFamily="34" charset="0"/>
              </a:rPr>
              <a:t>Lens</a:t>
            </a:r>
            <a:endParaRPr lang="en-US" altLang="ko-KR" sz="800">
              <a:latin typeface="Myriad Pro" pitchFamily="34" charset="0"/>
            </a:endParaRPr>
          </a:p>
        </p:txBody>
      </p:sp>
      <p:sp>
        <p:nvSpPr>
          <p:cNvPr id="3083" name="Rectangle 157"/>
          <p:cNvSpPr>
            <a:spLocks noChangeArrowheads="1"/>
          </p:cNvSpPr>
          <p:nvPr/>
        </p:nvSpPr>
        <p:spPr bwMode="auto">
          <a:xfrm>
            <a:off x="6083300" y="950913"/>
            <a:ext cx="319088" cy="141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728663">
              <a:lnSpc>
                <a:spcPts val="1050"/>
              </a:lnSpc>
              <a:spcBef>
                <a:spcPct val="20000"/>
              </a:spcBef>
            </a:pPr>
            <a:r>
              <a:rPr lang="en-US" altLang="ko-KR" sz="800">
                <a:solidFill>
                  <a:srgbClr val="000000"/>
                </a:solidFill>
                <a:latin typeface="Myriad Pro" pitchFamily="34" charset="0"/>
              </a:rPr>
              <a:t>Bracket</a:t>
            </a:r>
            <a:endParaRPr lang="en-US" altLang="ko-KR" sz="800">
              <a:latin typeface="Myriad Pro" pitchFamily="34" charset="0"/>
            </a:endParaRPr>
          </a:p>
        </p:txBody>
      </p:sp>
      <p:sp>
        <p:nvSpPr>
          <p:cNvPr id="3084" name="Line 158"/>
          <p:cNvSpPr>
            <a:spLocks noChangeShapeType="1"/>
          </p:cNvSpPr>
          <p:nvPr/>
        </p:nvSpPr>
        <p:spPr bwMode="auto">
          <a:xfrm>
            <a:off x="5688013" y="1028700"/>
            <a:ext cx="361950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 type="triangle" w="sm" len="med"/>
            <a:tailEnd/>
          </a:ln>
        </p:spPr>
        <p:txBody>
          <a:bodyPr/>
          <a:lstStyle/>
          <a:p>
            <a:endParaRPr lang="ko-KR" altLang="en-US"/>
          </a:p>
        </p:txBody>
      </p:sp>
      <p:pic>
        <p:nvPicPr>
          <p:cNvPr id="3085" name="Picture 187" descr="Video cab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-1702451">
            <a:off x="1279525" y="5780088"/>
            <a:ext cx="8540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6" name="Picture 188" descr="Power cabl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1703002">
            <a:off x="2320925" y="5807075"/>
            <a:ext cx="83185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7" name="Picture 190" descr="무제-5 사본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00325" y="6419850"/>
            <a:ext cx="4826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8" name="Rectangle 191"/>
          <p:cNvSpPr>
            <a:spLocks noChangeArrowheads="1"/>
          </p:cNvSpPr>
          <p:nvPr/>
        </p:nvSpPr>
        <p:spPr bwMode="auto">
          <a:xfrm>
            <a:off x="606425" y="6170613"/>
            <a:ext cx="325438" cy="10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defTabSz="696913">
              <a:lnSpc>
                <a:spcPct val="85000"/>
              </a:lnSpc>
              <a:spcBef>
                <a:spcPct val="20000"/>
              </a:spcBef>
            </a:pPr>
            <a:r>
              <a:rPr lang="en-US" altLang="ko-KR" sz="800">
                <a:solidFill>
                  <a:srgbClr val="000000"/>
                </a:solidFill>
                <a:latin typeface="Myriad Pro" pitchFamily="34" charset="0"/>
              </a:rPr>
              <a:t>Camera</a:t>
            </a:r>
          </a:p>
        </p:txBody>
      </p:sp>
      <p:sp>
        <p:nvSpPr>
          <p:cNvPr id="3089" name="Rectangle 192"/>
          <p:cNvSpPr>
            <a:spLocks noChangeArrowheads="1"/>
          </p:cNvSpPr>
          <p:nvPr/>
        </p:nvSpPr>
        <p:spPr bwMode="auto">
          <a:xfrm>
            <a:off x="1531938" y="6170613"/>
            <a:ext cx="493712" cy="10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defTabSz="696913">
              <a:lnSpc>
                <a:spcPct val="85000"/>
              </a:lnSpc>
              <a:spcBef>
                <a:spcPct val="20000"/>
              </a:spcBef>
            </a:pPr>
            <a:r>
              <a:rPr lang="en-US" altLang="ko-KR" sz="800">
                <a:solidFill>
                  <a:srgbClr val="000000"/>
                </a:solidFill>
                <a:latin typeface="Myriad Pro" pitchFamily="34" charset="0"/>
              </a:rPr>
              <a:t>Video cable</a:t>
            </a:r>
          </a:p>
        </p:txBody>
      </p:sp>
      <p:sp>
        <p:nvSpPr>
          <p:cNvPr id="3090" name="Rectangle 193"/>
          <p:cNvSpPr>
            <a:spLocks noChangeArrowheads="1"/>
          </p:cNvSpPr>
          <p:nvPr/>
        </p:nvSpPr>
        <p:spPr bwMode="auto">
          <a:xfrm>
            <a:off x="2560638" y="6170613"/>
            <a:ext cx="517525" cy="10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defTabSz="696913">
              <a:lnSpc>
                <a:spcPct val="85000"/>
              </a:lnSpc>
              <a:spcBef>
                <a:spcPct val="20000"/>
              </a:spcBef>
            </a:pPr>
            <a:r>
              <a:rPr lang="en-US" altLang="ko-KR" sz="800">
                <a:solidFill>
                  <a:srgbClr val="000000"/>
                </a:solidFill>
                <a:latin typeface="Myriad Pro" pitchFamily="34" charset="0"/>
              </a:rPr>
              <a:t>Power cable</a:t>
            </a:r>
          </a:p>
        </p:txBody>
      </p:sp>
      <p:sp>
        <p:nvSpPr>
          <p:cNvPr id="3091" name="Rectangle 194"/>
          <p:cNvSpPr>
            <a:spLocks noChangeArrowheads="1"/>
          </p:cNvSpPr>
          <p:nvPr/>
        </p:nvSpPr>
        <p:spPr bwMode="auto">
          <a:xfrm>
            <a:off x="638175" y="6907213"/>
            <a:ext cx="255588" cy="10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defTabSz="696913">
              <a:lnSpc>
                <a:spcPct val="85000"/>
              </a:lnSpc>
              <a:spcBef>
                <a:spcPct val="20000"/>
              </a:spcBef>
            </a:pPr>
            <a:r>
              <a:rPr lang="en-US" altLang="ko-KR" sz="800">
                <a:solidFill>
                  <a:srgbClr val="000000"/>
                </a:solidFill>
                <a:latin typeface="Myriad Pro" pitchFamily="34" charset="0"/>
              </a:rPr>
              <a:t>Screw</a:t>
            </a:r>
          </a:p>
        </p:txBody>
      </p:sp>
      <p:sp>
        <p:nvSpPr>
          <p:cNvPr id="3092" name="Rectangle 195"/>
          <p:cNvSpPr>
            <a:spLocks noChangeArrowheads="1"/>
          </p:cNvSpPr>
          <p:nvPr/>
        </p:nvSpPr>
        <p:spPr bwMode="auto">
          <a:xfrm>
            <a:off x="2662238" y="6907213"/>
            <a:ext cx="315912" cy="10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defTabSz="696913">
              <a:lnSpc>
                <a:spcPct val="85000"/>
              </a:lnSpc>
              <a:spcBef>
                <a:spcPct val="20000"/>
              </a:spcBef>
            </a:pPr>
            <a:r>
              <a:rPr lang="en-US" altLang="ko-KR" sz="800">
                <a:solidFill>
                  <a:srgbClr val="000000"/>
                </a:solidFill>
                <a:latin typeface="Myriad Pro" pitchFamily="34" charset="0"/>
              </a:rPr>
              <a:t>Manual</a:t>
            </a:r>
          </a:p>
        </p:txBody>
      </p:sp>
      <p:sp>
        <p:nvSpPr>
          <p:cNvPr id="3093" name="Rectangle 195"/>
          <p:cNvSpPr>
            <a:spLocks noChangeArrowheads="1"/>
          </p:cNvSpPr>
          <p:nvPr/>
        </p:nvSpPr>
        <p:spPr bwMode="auto">
          <a:xfrm>
            <a:off x="1558925" y="6907213"/>
            <a:ext cx="436563" cy="10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defTabSz="696913">
              <a:lnSpc>
                <a:spcPct val="85000"/>
              </a:lnSpc>
              <a:spcBef>
                <a:spcPct val="20000"/>
              </a:spcBef>
            </a:pPr>
            <a:r>
              <a:rPr lang="en-US" altLang="ko-KR" sz="800">
                <a:solidFill>
                  <a:srgbClr val="000000"/>
                </a:solidFill>
                <a:latin typeface="Myriad Pro" pitchFamily="34" charset="0"/>
              </a:rPr>
              <a:t>L- Wrench</a:t>
            </a:r>
          </a:p>
        </p:txBody>
      </p:sp>
      <p:pic>
        <p:nvPicPr>
          <p:cNvPr id="3094" name="Picture 375" descr="무제-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495425" y="6594475"/>
            <a:ext cx="59055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5" name="Picture 189" descr="벽고정나사(3ea)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39750" y="6569075"/>
            <a:ext cx="457200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96" name="Rectangle 157"/>
          <p:cNvSpPr>
            <a:spLocks noChangeArrowheads="1"/>
          </p:cNvSpPr>
          <p:nvPr/>
        </p:nvSpPr>
        <p:spPr bwMode="auto">
          <a:xfrm>
            <a:off x="6083300" y="1325563"/>
            <a:ext cx="420688" cy="131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728663">
              <a:lnSpc>
                <a:spcPts val="1050"/>
              </a:lnSpc>
              <a:spcBef>
                <a:spcPct val="20000"/>
              </a:spcBef>
            </a:pPr>
            <a:r>
              <a:rPr lang="en-US" altLang="ko-KR" sz="800">
                <a:solidFill>
                  <a:srgbClr val="000000"/>
                </a:solidFill>
                <a:latin typeface="Myriad Pro" pitchFamily="34" charset="0"/>
              </a:rPr>
              <a:t>Sunshield</a:t>
            </a:r>
            <a:endParaRPr lang="en-US" altLang="ko-KR" sz="800">
              <a:latin typeface="Myriad Pro" pitchFamily="34" charset="0"/>
            </a:endParaRPr>
          </a:p>
        </p:txBody>
      </p:sp>
      <p:sp>
        <p:nvSpPr>
          <p:cNvPr id="3097" name="Line 158"/>
          <p:cNvSpPr>
            <a:spLocks noChangeShapeType="1"/>
          </p:cNvSpPr>
          <p:nvPr/>
        </p:nvSpPr>
        <p:spPr bwMode="auto">
          <a:xfrm>
            <a:off x="5688013" y="1403350"/>
            <a:ext cx="361950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 type="triangle" w="sm" len="med"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098" name="Line 158"/>
          <p:cNvSpPr>
            <a:spLocks noChangeShapeType="1"/>
          </p:cNvSpPr>
          <p:nvPr/>
        </p:nvSpPr>
        <p:spPr bwMode="auto">
          <a:xfrm flipH="1">
            <a:off x="4283075" y="1552575"/>
            <a:ext cx="606425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 type="triangle" w="sm" len="med"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099" name="Rectangle 155"/>
          <p:cNvSpPr>
            <a:spLocks noChangeArrowheads="1"/>
          </p:cNvSpPr>
          <p:nvPr/>
        </p:nvSpPr>
        <p:spPr bwMode="auto">
          <a:xfrm>
            <a:off x="3968750" y="1624013"/>
            <a:ext cx="268288" cy="131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728663">
              <a:lnSpc>
                <a:spcPts val="1050"/>
              </a:lnSpc>
              <a:spcBef>
                <a:spcPct val="20000"/>
              </a:spcBef>
            </a:pPr>
            <a:r>
              <a:rPr lang="en-US" altLang="ko-KR" sz="800">
                <a:solidFill>
                  <a:srgbClr val="000000"/>
                </a:solidFill>
                <a:latin typeface="Myriad Pro" pitchFamily="34" charset="0"/>
              </a:rPr>
              <a:t>IR LED</a:t>
            </a:r>
            <a:endParaRPr lang="en-US" altLang="ko-KR" sz="800">
              <a:latin typeface="Myriad Pro" pitchFamily="34" charset="0"/>
            </a:endParaRPr>
          </a:p>
        </p:txBody>
      </p:sp>
      <p:sp>
        <p:nvSpPr>
          <p:cNvPr id="3100" name="Line 158"/>
          <p:cNvSpPr>
            <a:spLocks noChangeShapeType="1"/>
          </p:cNvSpPr>
          <p:nvPr/>
        </p:nvSpPr>
        <p:spPr bwMode="auto">
          <a:xfrm flipH="1">
            <a:off x="4244975" y="1701800"/>
            <a:ext cx="549275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 type="triangle" w="sm" len="med"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101" name="Rectangle 157"/>
          <p:cNvSpPr>
            <a:spLocks noChangeArrowheads="1"/>
          </p:cNvSpPr>
          <p:nvPr/>
        </p:nvSpPr>
        <p:spPr bwMode="auto">
          <a:xfrm>
            <a:off x="5559425" y="1712913"/>
            <a:ext cx="290513" cy="131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728663">
              <a:lnSpc>
                <a:spcPts val="1050"/>
              </a:lnSpc>
              <a:spcBef>
                <a:spcPct val="20000"/>
              </a:spcBef>
            </a:pPr>
            <a:r>
              <a:rPr lang="en-US" altLang="ko-KR" sz="800">
                <a:solidFill>
                  <a:srgbClr val="000000"/>
                </a:solidFill>
                <a:latin typeface="Myriad Pro" pitchFamily="34" charset="0"/>
              </a:rPr>
              <a:t>Sensor</a:t>
            </a:r>
            <a:endParaRPr lang="en-US" altLang="ko-KR" sz="800">
              <a:latin typeface="Myriad Pro" pitchFamily="34" charset="0"/>
            </a:endParaRPr>
          </a:p>
        </p:txBody>
      </p:sp>
      <p:sp>
        <p:nvSpPr>
          <p:cNvPr id="3102" name="Line 158"/>
          <p:cNvSpPr>
            <a:spLocks noChangeShapeType="1"/>
          </p:cNvSpPr>
          <p:nvPr/>
        </p:nvSpPr>
        <p:spPr bwMode="auto">
          <a:xfrm>
            <a:off x="4875213" y="1790700"/>
            <a:ext cx="661987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 type="triangle" w="sm" len="med"/>
            <a:tailEnd/>
          </a:ln>
        </p:spPr>
        <p:txBody>
          <a:bodyPr/>
          <a:lstStyle/>
          <a:p>
            <a:endParaRPr lang="ko-KR" altLang="en-US"/>
          </a:p>
        </p:txBody>
      </p:sp>
      <p:grpSp>
        <p:nvGrpSpPr>
          <p:cNvPr id="3103" name="Group 148"/>
          <p:cNvGrpSpPr>
            <a:grpSpLocks/>
          </p:cNvGrpSpPr>
          <p:nvPr/>
        </p:nvGrpSpPr>
        <p:grpSpPr bwMode="auto">
          <a:xfrm>
            <a:off x="3708400" y="2457450"/>
            <a:ext cx="2316163" cy="193675"/>
            <a:chOff x="2336" y="1873"/>
            <a:chExt cx="1459" cy="122"/>
          </a:xfrm>
        </p:grpSpPr>
        <p:sp>
          <p:nvSpPr>
            <p:cNvPr id="3127" name="Text Box 121"/>
            <p:cNvSpPr txBox="1">
              <a:spLocks noChangeArrowheads="1"/>
            </p:cNvSpPr>
            <p:nvPr/>
          </p:nvSpPr>
          <p:spPr bwMode="auto">
            <a:xfrm>
              <a:off x="2407" y="1873"/>
              <a:ext cx="1280" cy="11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1879600">
                <a:spcBef>
                  <a:spcPct val="50000"/>
                </a:spcBef>
              </a:pPr>
              <a:r>
                <a:rPr lang="en-US" altLang="ko-KR" sz="1200" b="1">
                  <a:latin typeface="Myriad Pro" pitchFamily="34" charset="0"/>
                  <a:ea typeface="맑은 고딕" pitchFamily="50" charset="-127"/>
                </a:rPr>
                <a:t>CABLE CONNECTION</a:t>
              </a:r>
            </a:p>
          </p:txBody>
        </p:sp>
        <p:grpSp>
          <p:nvGrpSpPr>
            <p:cNvPr id="3128" name="Group 140"/>
            <p:cNvGrpSpPr>
              <a:grpSpLocks/>
            </p:cNvGrpSpPr>
            <p:nvPr/>
          </p:nvGrpSpPr>
          <p:grpSpPr bwMode="auto">
            <a:xfrm>
              <a:off x="2336" y="1884"/>
              <a:ext cx="1459" cy="111"/>
              <a:chOff x="2336" y="1884"/>
              <a:chExt cx="1459" cy="111"/>
            </a:xfrm>
          </p:grpSpPr>
          <p:sp>
            <p:nvSpPr>
              <p:cNvPr id="3129" name="Rectangle 120"/>
              <p:cNvSpPr>
                <a:spLocks noChangeArrowheads="1"/>
              </p:cNvSpPr>
              <p:nvPr/>
            </p:nvSpPr>
            <p:spPr bwMode="auto">
              <a:xfrm>
                <a:off x="2336" y="1884"/>
                <a:ext cx="44" cy="111"/>
              </a:xfrm>
              <a:prstGeom prst="rect">
                <a:avLst/>
              </a:prstGeom>
              <a:solidFill>
                <a:schemeClr val="tx1"/>
              </a:solidFill>
              <a:ln w="3175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3130" name="Line 122"/>
              <p:cNvSpPr>
                <a:spLocks noChangeShapeType="1"/>
              </p:cNvSpPr>
              <p:nvPr/>
            </p:nvSpPr>
            <p:spPr bwMode="auto">
              <a:xfrm>
                <a:off x="2341" y="1993"/>
                <a:ext cx="1454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</p:grpSp>
      </p:grpSp>
      <p:grpSp>
        <p:nvGrpSpPr>
          <p:cNvPr id="3109" name="Group 150"/>
          <p:cNvGrpSpPr>
            <a:grpSpLocks/>
          </p:cNvGrpSpPr>
          <p:nvPr/>
        </p:nvGrpSpPr>
        <p:grpSpPr bwMode="auto">
          <a:xfrm>
            <a:off x="7199313" y="360363"/>
            <a:ext cx="2316162" cy="193675"/>
            <a:chOff x="4535" y="2747"/>
            <a:chExt cx="1459" cy="122"/>
          </a:xfrm>
        </p:grpSpPr>
        <p:sp>
          <p:nvSpPr>
            <p:cNvPr id="3123" name="Text Box 106"/>
            <p:cNvSpPr txBox="1">
              <a:spLocks noChangeArrowheads="1"/>
            </p:cNvSpPr>
            <p:nvPr/>
          </p:nvSpPr>
          <p:spPr bwMode="auto">
            <a:xfrm>
              <a:off x="4606" y="2747"/>
              <a:ext cx="966" cy="11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defTabSz="1879600">
                <a:spcBef>
                  <a:spcPct val="50000"/>
                </a:spcBef>
              </a:pPr>
              <a:r>
                <a:rPr lang="en-US" altLang="ko-KR" sz="1200" b="1">
                  <a:latin typeface="Myriad Pro" pitchFamily="34" charset="0"/>
                  <a:ea typeface="맑은 고딕" pitchFamily="50" charset="-127"/>
                </a:rPr>
                <a:t>DIMENSION</a:t>
              </a:r>
            </a:p>
          </p:txBody>
        </p:sp>
        <p:grpSp>
          <p:nvGrpSpPr>
            <p:cNvPr id="3124" name="Group 138"/>
            <p:cNvGrpSpPr>
              <a:grpSpLocks/>
            </p:cNvGrpSpPr>
            <p:nvPr/>
          </p:nvGrpSpPr>
          <p:grpSpPr bwMode="auto">
            <a:xfrm>
              <a:off x="4535" y="2758"/>
              <a:ext cx="1459" cy="111"/>
              <a:chOff x="4535" y="2758"/>
              <a:chExt cx="1459" cy="111"/>
            </a:xfrm>
          </p:grpSpPr>
          <p:sp>
            <p:nvSpPr>
              <p:cNvPr id="3125" name="Rectangle 105"/>
              <p:cNvSpPr>
                <a:spLocks noChangeArrowheads="1"/>
              </p:cNvSpPr>
              <p:nvPr/>
            </p:nvSpPr>
            <p:spPr bwMode="auto">
              <a:xfrm>
                <a:off x="4535" y="2758"/>
                <a:ext cx="44" cy="111"/>
              </a:xfrm>
              <a:prstGeom prst="rect">
                <a:avLst/>
              </a:prstGeom>
              <a:solidFill>
                <a:schemeClr val="tx1"/>
              </a:solidFill>
              <a:ln w="3175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3126" name="Line 107"/>
              <p:cNvSpPr>
                <a:spLocks noChangeShapeType="1"/>
              </p:cNvSpPr>
              <p:nvPr/>
            </p:nvSpPr>
            <p:spPr bwMode="auto">
              <a:xfrm>
                <a:off x="4540" y="2867"/>
                <a:ext cx="145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ko-KR" altLang="en-US"/>
              </a:p>
            </p:txBody>
          </p:sp>
        </p:grpSp>
      </p:grpSp>
      <p:sp>
        <p:nvSpPr>
          <p:cNvPr id="3111" name="Text Box 871"/>
          <p:cNvSpPr txBox="1">
            <a:spLocks noChangeArrowheads="1"/>
          </p:cNvSpPr>
          <p:nvPr/>
        </p:nvSpPr>
        <p:spPr bwMode="auto">
          <a:xfrm>
            <a:off x="3708400" y="5395913"/>
            <a:ext cx="3135313" cy="1084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07950" algn="l"/>
              </a:tabLst>
            </a:pP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a.	SET</a:t>
            </a: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 : </a:t>
            </a:r>
            <a:b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</a:b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		Displays the menu on the screen. Press this switch to confirm status or 		after changing a selected item.</a:t>
            </a:r>
          </a:p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07950" algn="l"/>
              </a:tabLst>
            </a:pP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b.	UP / DOWN</a:t>
            </a: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 : </a:t>
            </a:r>
            <a:b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</a:b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		Used to move the cursor up or down in the menu screen to select a 		desired menu item.</a:t>
            </a:r>
          </a:p>
          <a:p>
            <a:pPr defTabSz="1879600">
              <a:lnSpc>
                <a:spcPct val="90000"/>
              </a:lnSpc>
              <a:spcBef>
                <a:spcPct val="40000"/>
              </a:spcBef>
              <a:tabLst>
                <a:tab pos="71438" algn="l"/>
                <a:tab pos="107950" algn="l"/>
              </a:tabLst>
            </a:pPr>
            <a:r>
              <a:rPr lang="en-US" altLang="ko-KR" sz="800" b="1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c.	LEFT / RIGHT</a:t>
            </a: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 : </a:t>
            </a:r>
            <a:b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</a:br>
            <a:r>
              <a:rPr lang="en-US" altLang="ko-KR" sz="800">
                <a:solidFill>
                  <a:srgbClr val="000000"/>
                </a:solidFill>
                <a:latin typeface="Myriad Pro" pitchFamily="34" charset="0"/>
                <a:ea typeface="돋움" pitchFamily="50" charset="-127"/>
                <a:cs typeface="Arial" charset="0"/>
              </a:rPr>
              <a:t>		Used to move the cursor left or right in the menu screen or to change 		the value of the selected item.</a:t>
            </a:r>
          </a:p>
        </p:txBody>
      </p:sp>
      <p:pic>
        <p:nvPicPr>
          <p:cNvPr id="3117" name="Picture 7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15200" y="846138"/>
            <a:ext cx="3055938" cy="2195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18" name="그림 74" descr="30IR-VF-IVORY.jpg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79425" y="5511800"/>
            <a:ext cx="6477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1" name="그룹 110"/>
          <p:cNvGrpSpPr>
            <a:grpSpLocks/>
          </p:cNvGrpSpPr>
          <p:nvPr/>
        </p:nvGrpSpPr>
        <p:grpSpPr bwMode="auto">
          <a:xfrm>
            <a:off x="3675063" y="4008438"/>
            <a:ext cx="3335337" cy="1209675"/>
            <a:chOff x="7199312" y="360363"/>
            <a:chExt cx="3335605" cy="1209675"/>
          </a:xfrm>
        </p:grpSpPr>
        <p:grpSp>
          <p:nvGrpSpPr>
            <p:cNvPr id="72" name="Group 865"/>
            <p:cNvGrpSpPr>
              <a:grpSpLocks/>
            </p:cNvGrpSpPr>
            <p:nvPr/>
          </p:nvGrpSpPr>
          <p:grpSpPr bwMode="auto">
            <a:xfrm>
              <a:off x="7199312" y="360363"/>
              <a:ext cx="3335605" cy="193675"/>
              <a:chOff x="4535" y="1367"/>
              <a:chExt cx="1459" cy="122"/>
            </a:xfrm>
          </p:grpSpPr>
          <p:sp>
            <p:nvSpPr>
              <p:cNvPr id="93" name="Text Box 866"/>
              <p:cNvSpPr txBox="1">
                <a:spLocks noChangeArrowheads="1"/>
              </p:cNvSpPr>
              <p:nvPr/>
            </p:nvSpPr>
            <p:spPr bwMode="auto">
              <a:xfrm>
                <a:off x="4606" y="1367"/>
                <a:ext cx="1308" cy="116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lIns="0" tIns="0" rIns="0" bIns="0">
                <a:spAutoFit/>
              </a:bodyPr>
              <a:lstStyle/>
              <a:p>
                <a:pPr defTabSz="1879600">
                  <a:spcBef>
                    <a:spcPct val="50000"/>
                  </a:spcBef>
                </a:pPr>
                <a:r>
                  <a:rPr lang="en-US" altLang="ko-KR" sz="1200" b="1" dirty="0">
                    <a:latin typeface="Myriad Pro" pitchFamily="34" charset="0"/>
                    <a:ea typeface="맑은 고딕" pitchFamily="50" charset="-127"/>
                  </a:rPr>
                  <a:t>OSD CONTROL </a:t>
                </a:r>
                <a:r>
                  <a:rPr lang="en-US" altLang="ko-KR" sz="1100" b="1" dirty="0">
                    <a:latin typeface="Myriad Pro" pitchFamily="34" charset="0"/>
                    <a:ea typeface="맑은 고딕" pitchFamily="50" charset="-127"/>
                  </a:rPr>
                  <a:t>(Option- BOARD / CABLE)</a:t>
                </a:r>
              </a:p>
            </p:txBody>
          </p:sp>
          <p:grpSp>
            <p:nvGrpSpPr>
              <p:cNvPr id="94" name="Group 867"/>
              <p:cNvGrpSpPr>
                <a:grpSpLocks/>
              </p:cNvGrpSpPr>
              <p:nvPr/>
            </p:nvGrpSpPr>
            <p:grpSpPr bwMode="auto">
              <a:xfrm>
                <a:off x="4535" y="1378"/>
                <a:ext cx="1459" cy="111"/>
                <a:chOff x="4535" y="1378"/>
                <a:chExt cx="1459" cy="111"/>
              </a:xfrm>
            </p:grpSpPr>
            <p:sp>
              <p:nvSpPr>
                <p:cNvPr id="95" name="Rectangle 868"/>
                <p:cNvSpPr>
                  <a:spLocks noChangeArrowheads="1"/>
                </p:cNvSpPr>
                <p:nvPr/>
              </p:nvSpPr>
              <p:spPr bwMode="auto">
                <a:xfrm>
                  <a:off x="4535" y="1378"/>
                  <a:ext cx="44" cy="111"/>
                </a:xfrm>
                <a:prstGeom prst="rect">
                  <a:avLst/>
                </a:prstGeom>
                <a:solidFill>
                  <a:schemeClr val="tx1"/>
                </a:solidFill>
                <a:ln w="3175" algn="ctr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  <p:sp>
              <p:nvSpPr>
                <p:cNvPr id="96" name="Line 869"/>
                <p:cNvSpPr>
                  <a:spLocks noChangeShapeType="1"/>
                </p:cNvSpPr>
                <p:nvPr/>
              </p:nvSpPr>
              <p:spPr bwMode="auto">
                <a:xfrm>
                  <a:off x="4540" y="1487"/>
                  <a:ext cx="145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ko-KR" altLang="en-US"/>
                </a:p>
              </p:txBody>
            </p:sp>
          </p:grpSp>
        </p:grpSp>
        <p:pic>
          <p:nvPicPr>
            <p:cNvPr id="73" name="Picture 2" descr="C:\Documents and Settings\손혁준\바탕 화면\무제-1.tif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7209173" y="679450"/>
              <a:ext cx="1735138" cy="854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4" name="Rectangle 159"/>
            <p:cNvSpPr>
              <a:spLocks noChangeArrowheads="1"/>
            </p:cNvSpPr>
            <p:nvPr/>
          </p:nvSpPr>
          <p:spPr bwMode="auto">
            <a:xfrm>
              <a:off x="9013714" y="676030"/>
              <a:ext cx="639762" cy="1317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728663">
                <a:lnSpc>
                  <a:spcPts val="1050"/>
                </a:lnSpc>
                <a:spcBef>
                  <a:spcPct val="20000"/>
                </a:spcBef>
              </a:pPr>
              <a:r>
                <a:rPr lang="en-US" altLang="ko-KR" sz="800">
                  <a:latin typeface="Myriad Pro" pitchFamily="34" charset="0"/>
                </a:rPr>
                <a:t>Video loop-out</a:t>
              </a:r>
            </a:p>
          </p:txBody>
        </p:sp>
        <p:sp>
          <p:nvSpPr>
            <p:cNvPr id="75" name="Line 160"/>
            <p:cNvSpPr>
              <a:spLocks noChangeShapeType="1"/>
            </p:cNvSpPr>
            <p:nvPr/>
          </p:nvSpPr>
          <p:spPr bwMode="auto">
            <a:xfrm flipV="1">
              <a:off x="8685458" y="759854"/>
              <a:ext cx="323313" cy="356159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 type="triangle" w="sm" len="med"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76" name="모서리가 둥근 직사각형 167"/>
            <p:cNvSpPr>
              <a:spLocks noChangeArrowheads="1"/>
            </p:cNvSpPr>
            <p:nvPr/>
          </p:nvSpPr>
          <p:spPr bwMode="auto">
            <a:xfrm>
              <a:off x="7783938" y="898525"/>
              <a:ext cx="623888" cy="671513"/>
            </a:xfrm>
            <a:prstGeom prst="roundRect">
              <a:avLst>
                <a:gd name="adj" fmla="val 16667"/>
              </a:avLst>
            </a:prstGeom>
            <a:noFill/>
            <a:ln w="19050" algn="ctr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 defTabSz="1042988"/>
              <a:endParaRPr lang="ko-KR" altLang="en-US"/>
            </a:p>
          </p:txBody>
        </p:sp>
        <p:sp>
          <p:nvSpPr>
            <p:cNvPr id="77" name="Rectangle 159"/>
            <p:cNvSpPr>
              <a:spLocks noChangeArrowheads="1"/>
            </p:cNvSpPr>
            <p:nvPr/>
          </p:nvSpPr>
          <p:spPr bwMode="auto">
            <a:xfrm>
              <a:off x="8721523" y="1374775"/>
              <a:ext cx="641350" cy="1317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728663">
                <a:lnSpc>
                  <a:spcPts val="1050"/>
                </a:lnSpc>
                <a:spcBef>
                  <a:spcPct val="20000"/>
                </a:spcBef>
              </a:pPr>
              <a:r>
                <a:rPr lang="en-US" altLang="ko-KR" sz="800">
                  <a:latin typeface="Myriad Pro" pitchFamily="34" charset="0"/>
                </a:rPr>
                <a:t>OSD Controller</a:t>
              </a:r>
            </a:p>
          </p:txBody>
        </p:sp>
        <p:sp>
          <p:nvSpPr>
            <p:cNvPr id="78" name="Line 160"/>
            <p:cNvSpPr>
              <a:spLocks noChangeShapeType="1"/>
            </p:cNvSpPr>
            <p:nvPr/>
          </p:nvSpPr>
          <p:spPr bwMode="auto">
            <a:xfrm>
              <a:off x="8496300" y="1452563"/>
              <a:ext cx="190500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 type="triangle" w="sm" len="med"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79" name="모서리가 둥근 직사각형 78"/>
            <p:cNvSpPr/>
            <p:nvPr/>
          </p:nvSpPr>
          <p:spPr bwMode="auto">
            <a:xfrm>
              <a:off x="9785557" y="777875"/>
              <a:ext cx="477876" cy="614363"/>
            </a:xfrm>
            <a:prstGeom prst="roundRect">
              <a:avLst/>
            </a:prstGeom>
            <a:solidFill>
              <a:schemeClr val="bg2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1042988">
                <a:defRPr/>
              </a:pPr>
              <a:endParaRPr lang="ko-KR" altLang="en-US">
                <a:latin typeface="굴림" charset="-127"/>
                <a:ea typeface="굴림" charset="-127"/>
              </a:endParaRPr>
            </a:p>
          </p:txBody>
        </p:sp>
        <p:sp>
          <p:nvSpPr>
            <p:cNvPr id="80" name="타원 79"/>
            <p:cNvSpPr/>
            <p:nvPr/>
          </p:nvSpPr>
          <p:spPr bwMode="auto">
            <a:xfrm>
              <a:off x="9946163" y="1004404"/>
              <a:ext cx="161362" cy="161362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  <a:shade val="30000"/>
                    <a:satMod val="115000"/>
                  </a:schemeClr>
                </a:gs>
                <a:gs pos="50000">
                  <a:schemeClr val="tx1">
                    <a:lumMod val="50000"/>
                    <a:lumOff val="50000"/>
                    <a:shade val="67500"/>
                    <a:satMod val="115000"/>
                  </a:schemeClr>
                </a:gs>
                <a:gs pos="100000">
                  <a:schemeClr val="tx1">
                    <a:lumMod val="50000"/>
                    <a:lumOff val="50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defTabSz="1042988">
                <a:defRPr/>
              </a:pPr>
              <a:endParaRPr lang="ko-KR" altLang="en-US">
                <a:latin typeface="굴림" charset="-127"/>
                <a:ea typeface="굴림" charset="-127"/>
              </a:endParaRPr>
            </a:p>
          </p:txBody>
        </p:sp>
        <p:sp>
          <p:nvSpPr>
            <p:cNvPr id="81" name="Rectangle 159"/>
            <p:cNvSpPr>
              <a:spLocks noChangeArrowheads="1"/>
            </p:cNvSpPr>
            <p:nvPr/>
          </p:nvSpPr>
          <p:spPr bwMode="auto">
            <a:xfrm>
              <a:off x="9976481" y="870392"/>
              <a:ext cx="107402" cy="1233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728663">
                <a:lnSpc>
                  <a:spcPts val="1050"/>
                </a:lnSpc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UP</a:t>
              </a:r>
            </a:p>
          </p:txBody>
        </p:sp>
        <p:sp>
          <p:nvSpPr>
            <p:cNvPr id="82" name="Rectangle 159"/>
            <p:cNvSpPr>
              <a:spLocks noChangeArrowheads="1"/>
            </p:cNvSpPr>
            <p:nvPr/>
          </p:nvSpPr>
          <p:spPr bwMode="auto">
            <a:xfrm>
              <a:off x="9913986" y="1148354"/>
              <a:ext cx="243656" cy="1410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728663">
                <a:lnSpc>
                  <a:spcPts val="1050"/>
                </a:lnSpc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DOWN</a:t>
              </a:r>
            </a:p>
          </p:txBody>
        </p:sp>
        <p:sp>
          <p:nvSpPr>
            <p:cNvPr id="83" name="Rectangle 159"/>
            <p:cNvSpPr>
              <a:spLocks noChangeArrowheads="1"/>
            </p:cNvSpPr>
            <p:nvPr/>
          </p:nvSpPr>
          <p:spPr bwMode="auto">
            <a:xfrm>
              <a:off x="10140490" y="1001682"/>
              <a:ext cx="56106" cy="1410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728663">
                <a:lnSpc>
                  <a:spcPts val="1050"/>
                </a:lnSpc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R</a:t>
              </a:r>
            </a:p>
          </p:txBody>
        </p:sp>
        <p:sp>
          <p:nvSpPr>
            <p:cNvPr id="84" name="Rectangle 159"/>
            <p:cNvSpPr>
              <a:spLocks noChangeArrowheads="1"/>
            </p:cNvSpPr>
            <p:nvPr/>
          </p:nvSpPr>
          <p:spPr bwMode="auto">
            <a:xfrm>
              <a:off x="9866519" y="1005311"/>
              <a:ext cx="43282" cy="1233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728663">
                <a:lnSpc>
                  <a:spcPts val="1050"/>
                </a:lnSpc>
                <a:spcBef>
                  <a:spcPct val="20000"/>
                </a:spcBef>
              </a:pPr>
              <a:r>
                <a:rPr lang="en-US" altLang="ko-KR" sz="600">
                  <a:latin typeface="Myriad Pro" pitchFamily="34" charset="0"/>
                </a:rPr>
                <a:t>L</a:t>
              </a:r>
            </a:p>
          </p:txBody>
        </p:sp>
        <p:sp>
          <p:nvSpPr>
            <p:cNvPr id="85" name="아래쪽 화살표 91"/>
            <p:cNvSpPr>
              <a:spLocks noChangeArrowheads="1"/>
            </p:cNvSpPr>
            <p:nvPr/>
          </p:nvSpPr>
          <p:spPr bwMode="auto">
            <a:xfrm>
              <a:off x="9997700" y="1273373"/>
              <a:ext cx="69610" cy="102093"/>
            </a:xfrm>
            <a:prstGeom prst="downArrow">
              <a:avLst>
                <a:gd name="adj1" fmla="val 50000"/>
                <a:gd name="adj2" fmla="val 50002"/>
              </a:avLst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1042988"/>
              <a:endParaRPr lang="ko-KR" altLang="en-US"/>
            </a:p>
          </p:txBody>
        </p:sp>
        <p:sp>
          <p:nvSpPr>
            <p:cNvPr id="86" name="아래쪽 화살표 92"/>
            <p:cNvSpPr>
              <a:spLocks noChangeArrowheads="1"/>
            </p:cNvSpPr>
            <p:nvPr/>
          </p:nvSpPr>
          <p:spPr bwMode="auto">
            <a:xfrm rot="10800000">
              <a:off x="9993423" y="797964"/>
              <a:ext cx="69610" cy="102093"/>
            </a:xfrm>
            <a:prstGeom prst="downArrow">
              <a:avLst>
                <a:gd name="adj1" fmla="val 50000"/>
                <a:gd name="adj2" fmla="val 50002"/>
              </a:avLst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1042988"/>
              <a:endParaRPr lang="ko-KR" altLang="en-US"/>
            </a:p>
          </p:txBody>
        </p:sp>
        <p:sp>
          <p:nvSpPr>
            <p:cNvPr id="87" name="Line 160"/>
            <p:cNvSpPr>
              <a:spLocks noChangeShapeType="1"/>
            </p:cNvSpPr>
            <p:nvPr/>
          </p:nvSpPr>
          <p:spPr bwMode="auto">
            <a:xfrm flipH="1">
              <a:off x="9440212" y="1452563"/>
              <a:ext cx="244699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 type="triangle" w="sm" len="med"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8" name="오른쪽 화살표 102"/>
            <p:cNvSpPr>
              <a:spLocks noChangeArrowheads="1"/>
            </p:cNvSpPr>
            <p:nvPr/>
          </p:nvSpPr>
          <p:spPr bwMode="auto">
            <a:xfrm rot="1005073">
              <a:off x="9571512" y="936932"/>
              <a:ext cx="414960" cy="71740"/>
            </a:xfrm>
            <a:prstGeom prst="rightArrow">
              <a:avLst>
                <a:gd name="adj1" fmla="val 48630"/>
                <a:gd name="adj2" fmla="val 126021"/>
              </a:avLst>
            </a:prstGeom>
            <a:solidFill>
              <a:srgbClr val="C00000"/>
            </a:solidFill>
            <a:ln w="9525" algn="ctr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 defTabSz="1042988"/>
              <a:endParaRPr lang="ko-KR" altLang="en-US"/>
            </a:p>
          </p:txBody>
        </p:sp>
        <p:sp>
          <p:nvSpPr>
            <p:cNvPr id="89" name="Rectangle 159"/>
            <p:cNvSpPr>
              <a:spLocks noChangeArrowheads="1"/>
            </p:cNvSpPr>
            <p:nvPr/>
          </p:nvSpPr>
          <p:spPr bwMode="auto">
            <a:xfrm>
              <a:off x="9492459" y="833063"/>
              <a:ext cx="94538" cy="131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728663">
                <a:lnSpc>
                  <a:spcPts val="1050"/>
                </a:lnSpc>
                <a:spcBef>
                  <a:spcPct val="20000"/>
                </a:spcBef>
              </a:pPr>
              <a:r>
                <a:rPr lang="en-US" altLang="ko-KR" sz="800">
                  <a:latin typeface="Gisha" pitchFamily="34" charset="-79"/>
                  <a:cs typeface="Gisha" pitchFamily="34" charset="-79"/>
                </a:rPr>
                <a:t>a</a:t>
              </a:r>
            </a:p>
          </p:txBody>
        </p:sp>
        <p:sp>
          <p:nvSpPr>
            <p:cNvPr id="90" name="직사각형 105"/>
            <p:cNvSpPr>
              <a:spLocks noChangeArrowheads="1"/>
            </p:cNvSpPr>
            <p:nvPr/>
          </p:nvSpPr>
          <p:spPr bwMode="auto">
            <a:xfrm>
              <a:off x="9978571" y="1397000"/>
              <a:ext cx="50800" cy="170543"/>
            </a:xfrm>
            <a:prstGeom prst="rect">
              <a:avLst/>
            </a:prstGeom>
            <a:solidFill>
              <a:schemeClr val="tx2"/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defTabSz="1042988"/>
              <a:endParaRPr lang="ko-KR" altLang="en-US"/>
            </a:p>
          </p:txBody>
        </p:sp>
        <p:sp>
          <p:nvSpPr>
            <p:cNvPr id="91" name="직사각형 106"/>
            <p:cNvSpPr>
              <a:spLocks noChangeArrowheads="1"/>
            </p:cNvSpPr>
            <p:nvPr/>
          </p:nvSpPr>
          <p:spPr bwMode="auto">
            <a:xfrm>
              <a:off x="10036628" y="1397000"/>
              <a:ext cx="50800" cy="170543"/>
            </a:xfrm>
            <a:prstGeom prst="rect">
              <a:avLst/>
            </a:prstGeom>
            <a:solidFill>
              <a:schemeClr val="tx2"/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defTabSz="1042988"/>
              <a:endParaRPr lang="ko-KR" altLang="en-US"/>
            </a:p>
          </p:txBody>
        </p:sp>
        <p:sp>
          <p:nvSpPr>
            <p:cNvPr id="92" name="직사각형 109"/>
            <p:cNvSpPr>
              <a:spLocks noChangeArrowheads="1"/>
            </p:cNvSpPr>
            <p:nvPr/>
          </p:nvSpPr>
          <p:spPr bwMode="auto">
            <a:xfrm>
              <a:off x="9978570" y="609600"/>
              <a:ext cx="116115" cy="170543"/>
            </a:xfrm>
            <a:prstGeom prst="rect">
              <a:avLst/>
            </a:prstGeom>
            <a:solidFill>
              <a:schemeClr val="tx2"/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defTabSz="1042988"/>
              <a:endParaRPr lang="ko-KR" altLang="en-US"/>
            </a:p>
          </p:txBody>
        </p:sp>
      </p:grpSp>
      <p:grpSp>
        <p:nvGrpSpPr>
          <p:cNvPr id="98" name="그룹 98"/>
          <p:cNvGrpSpPr>
            <a:grpSpLocks/>
          </p:cNvGrpSpPr>
          <p:nvPr/>
        </p:nvGrpSpPr>
        <p:grpSpPr bwMode="auto">
          <a:xfrm>
            <a:off x="3687763" y="2778125"/>
            <a:ext cx="3149600" cy="949325"/>
            <a:chOff x="3687763" y="2778125"/>
            <a:chExt cx="3149600" cy="949325"/>
          </a:xfrm>
        </p:grpSpPr>
        <p:sp>
          <p:nvSpPr>
            <p:cNvPr id="99" name="Rectangle 128"/>
            <p:cNvSpPr>
              <a:spLocks noChangeArrowheads="1"/>
            </p:cNvSpPr>
            <p:nvPr/>
          </p:nvSpPr>
          <p:spPr bwMode="auto">
            <a:xfrm>
              <a:off x="5330825" y="3006725"/>
              <a:ext cx="650875" cy="10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696913">
                <a:lnSpc>
                  <a:spcPct val="85000"/>
                </a:lnSpc>
                <a:spcBef>
                  <a:spcPct val="20000"/>
                </a:spcBef>
              </a:pPr>
              <a:r>
                <a:rPr lang="en-US" altLang="ko-KR" sz="800">
                  <a:solidFill>
                    <a:srgbClr val="000000"/>
                  </a:solidFill>
                  <a:latin typeface="Myriad Pro" pitchFamily="34" charset="0"/>
                </a:rPr>
                <a:t>HD-SDI output </a:t>
              </a:r>
              <a:endParaRPr lang="en-US" altLang="ko-KR" sz="800">
                <a:latin typeface="Myriad Pro" pitchFamily="34" charset="0"/>
              </a:endParaRPr>
            </a:p>
          </p:txBody>
        </p:sp>
        <p:sp>
          <p:nvSpPr>
            <p:cNvPr id="100" name="Rectangle 129"/>
            <p:cNvSpPr>
              <a:spLocks noChangeArrowheads="1"/>
            </p:cNvSpPr>
            <p:nvPr/>
          </p:nvSpPr>
          <p:spPr bwMode="auto">
            <a:xfrm>
              <a:off x="5330825" y="2781300"/>
              <a:ext cx="908050" cy="1031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696913">
                <a:lnSpc>
                  <a:spcPct val="85000"/>
                </a:lnSpc>
                <a:spcBef>
                  <a:spcPct val="20000"/>
                </a:spcBef>
              </a:pPr>
              <a:r>
                <a:rPr lang="en-US" altLang="ko-KR" sz="800">
                  <a:solidFill>
                    <a:srgbClr val="000000"/>
                  </a:solidFill>
                  <a:latin typeface="Myriad Pro" pitchFamily="34" charset="0"/>
                </a:rPr>
                <a:t>Power input (DC 12V)</a:t>
              </a:r>
            </a:p>
          </p:txBody>
        </p:sp>
        <p:sp>
          <p:nvSpPr>
            <p:cNvPr id="101" name="Line 130"/>
            <p:cNvSpPr>
              <a:spLocks noChangeShapeType="1"/>
            </p:cNvSpPr>
            <p:nvPr/>
          </p:nvSpPr>
          <p:spPr bwMode="auto">
            <a:xfrm>
              <a:off x="5013325" y="3046413"/>
              <a:ext cx="284163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 type="triangle" w="sm" len="med"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" name="Line 131"/>
            <p:cNvSpPr>
              <a:spLocks noChangeShapeType="1"/>
            </p:cNvSpPr>
            <p:nvPr/>
          </p:nvSpPr>
          <p:spPr bwMode="auto">
            <a:xfrm>
              <a:off x="4933950" y="2825750"/>
              <a:ext cx="363538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 type="triangle" w="sm" len="med"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3" name="Rectangle 128"/>
            <p:cNvSpPr>
              <a:spLocks noChangeArrowheads="1"/>
            </p:cNvSpPr>
            <p:nvPr/>
          </p:nvSpPr>
          <p:spPr bwMode="auto">
            <a:xfrm>
              <a:off x="5330825" y="3203575"/>
              <a:ext cx="877888" cy="10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696913">
                <a:lnSpc>
                  <a:spcPct val="85000"/>
                </a:lnSpc>
                <a:spcBef>
                  <a:spcPct val="20000"/>
                </a:spcBef>
              </a:pPr>
              <a:r>
                <a:rPr lang="en-US" altLang="ko-KR" sz="800">
                  <a:latin typeface="Myriad Pro" pitchFamily="34" charset="0"/>
                </a:rPr>
                <a:t>Video cable (Option)</a:t>
              </a:r>
            </a:p>
          </p:txBody>
        </p:sp>
        <p:sp>
          <p:nvSpPr>
            <p:cNvPr id="104" name="Line 130"/>
            <p:cNvSpPr>
              <a:spLocks noChangeShapeType="1"/>
            </p:cNvSpPr>
            <p:nvPr/>
          </p:nvSpPr>
          <p:spPr bwMode="auto">
            <a:xfrm>
              <a:off x="5013325" y="3243263"/>
              <a:ext cx="284163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 type="triangle" w="sm" len="med"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pic>
          <p:nvPicPr>
            <p:cNvPr id="105" name="Picture 93" descr="\\박봉삼-PC\Users\박봉삼\Desktop\공유\케이블 이미지_1.jpg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3687763" y="2778125"/>
              <a:ext cx="1314450" cy="744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6" name="Line 130"/>
            <p:cNvSpPr>
              <a:spLocks noChangeShapeType="1"/>
            </p:cNvSpPr>
            <p:nvPr/>
          </p:nvSpPr>
          <p:spPr bwMode="auto">
            <a:xfrm>
              <a:off x="5022850" y="3452813"/>
              <a:ext cx="284163" cy="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round/>
              <a:headEnd type="triangle" w="sm" len="med"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7" name="Rectangle 128"/>
            <p:cNvSpPr>
              <a:spLocks noChangeArrowheads="1"/>
            </p:cNvSpPr>
            <p:nvPr/>
          </p:nvSpPr>
          <p:spPr bwMode="auto">
            <a:xfrm>
              <a:off x="5321300" y="3413125"/>
              <a:ext cx="1516063" cy="314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696913">
                <a:lnSpc>
                  <a:spcPct val="85000"/>
                </a:lnSpc>
                <a:spcBef>
                  <a:spcPct val="20000"/>
                </a:spcBef>
              </a:pPr>
              <a:r>
                <a:rPr lang="en-US" altLang="ko-KR" sz="800">
                  <a:latin typeface="Myriad Pro" pitchFamily="34" charset="0"/>
                </a:rPr>
                <a:t>Red : RS-485+ / Yellow : RS-485-</a:t>
              </a:r>
              <a:br>
                <a:rPr lang="en-US" altLang="ko-KR" sz="800">
                  <a:latin typeface="Myriad Pro" pitchFamily="34" charset="0"/>
                </a:rPr>
              </a:br>
              <a:r>
                <a:rPr lang="en-US" altLang="ko-KR" sz="800">
                  <a:latin typeface="Myriad Pro" pitchFamily="34" charset="0"/>
                </a:rPr>
                <a:t>White : Motion output / Black : GND</a:t>
              </a:r>
              <a:br>
                <a:rPr lang="en-US" altLang="ko-KR" sz="800">
                  <a:latin typeface="Myriad Pro" pitchFamily="34" charset="0"/>
                </a:rPr>
              </a:br>
              <a:r>
                <a:rPr lang="en-US" altLang="ko-KR" sz="800">
                  <a:latin typeface="Myriad Pro" pitchFamily="34" charset="0"/>
                </a:rPr>
                <a:t>(Option)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2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charset="-127"/>
            <a:ea typeface="굴림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2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charset="-127"/>
            <a:ea typeface="굴림" charset="-127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1860</TotalTime>
  <Words>450</Words>
  <Application>Microsoft Office PowerPoint</Application>
  <PresentationFormat>사용자 지정</PresentationFormat>
  <Paragraphs>136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기본 디자인</vt:lpstr>
      <vt:lpstr>슬라이드 1</vt:lpstr>
      <vt:lpstr>슬라이드 2</vt:lpstr>
    </vt:vector>
  </TitlesOfParts>
  <Company>MC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son</dc:creator>
  <cp:lastModifiedBy>박봉삼</cp:lastModifiedBy>
  <cp:revision>76</cp:revision>
  <dcterms:created xsi:type="dcterms:W3CDTF">2007-08-28T06:40:37Z</dcterms:created>
  <dcterms:modified xsi:type="dcterms:W3CDTF">2014-04-22T01:39:08Z</dcterms:modified>
</cp:coreProperties>
</file>