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0693400" cy="7561263"/>
  <p:notesSz cx="7099300" cy="10234613"/>
  <p:defaultTextStyle>
    <a:defPPr>
      <a:defRPr lang="ko-KR"/>
    </a:defPPr>
    <a:lvl1pPr algn="l" rtl="0" fontAlgn="base" latinLnBrk="1">
      <a:spcBef>
        <a:spcPct val="0"/>
      </a:spcBef>
      <a:spcAft>
        <a:spcPct val="0"/>
      </a:spcAft>
      <a:defRPr kumimoji="1" sz="2100" kern="1200">
        <a:solidFill>
          <a:schemeClr val="tx1"/>
        </a:solidFill>
        <a:latin typeface="굴림" charset="-127"/>
        <a:ea typeface="굴림" charset="-127"/>
        <a:cs typeface="+mn-cs"/>
      </a:defRPr>
    </a:lvl1pPr>
    <a:lvl2pPr marL="457200" algn="l" rtl="0" fontAlgn="base" latinLnBrk="1">
      <a:spcBef>
        <a:spcPct val="0"/>
      </a:spcBef>
      <a:spcAft>
        <a:spcPct val="0"/>
      </a:spcAft>
      <a:defRPr kumimoji="1" sz="2100" kern="1200">
        <a:solidFill>
          <a:schemeClr val="tx1"/>
        </a:solidFill>
        <a:latin typeface="굴림" charset="-127"/>
        <a:ea typeface="굴림" charset="-127"/>
        <a:cs typeface="+mn-cs"/>
      </a:defRPr>
    </a:lvl2pPr>
    <a:lvl3pPr marL="914400" algn="l" rtl="0" fontAlgn="base" latinLnBrk="1">
      <a:spcBef>
        <a:spcPct val="0"/>
      </a:spcBef>
      <a:spcAft>
        <a:spcPct val="0"/>
      </a:spcAft>
      <a:defRPr kumimoji="1" sz="2100" kern="1200">
        <a:solidFill>
          <a:schemeClr val="tx1"/>
        </a:solidFill>
        <a:latin typeface="굴림" charset="-127"/>
        <a:ea typeface="굴림" charset="-127"/>
        <a:cs typeface="+mn-cs"/>
      </a:defRPr>
    </a:lvl3pPr>
    <a:lvl4pPr marL="1371600" algn="l" rtl="0" fontAlgn="base" latinLnBrk="1">
      <a:spcBef>
        <a:spcPct val="0"/>
      </a:spcBef>
      <a:spcAft>
        <a:spcPct val="0"/>
      </a:spcAft>
      <a:defRPr kumimoji="1" sz="2100" kern="1200">
        <a:solidFill>
          <a:schemeClr val="tx1"/>
        </a:solidFill>
        <a:latin typeface="굴림" charset="-127"/>
        <a:ea typeface="굴림" charset="-127"/>
        <a:cs typeface="+mn-cs"/>
      </a:defRPr>
    </a:lvl4pPr>
    <a:lvl5pPr marL="1828800" algn="l" rtl="0" fontAlgn="base" latinLnBrk="1">
      <a:spcBef>
        <a:spcPct val="0"/>
      </a:spcBef>
      <a:spcAft>
        <a:spcPct val="0"/>
      </a:spcAft>
      <a:defRPr kumimoji="1" sz="2100" kern="1200">
        <a:solidFill>
          <a:schemeClr val="tx1"/>
        </a:solidFill>
        <a:latin typeface="굴림" charset="-127"/>
        <a:ea typeface="굴림" charset="-127"/>
        <a:cs typeface="+mn-cs"/>
      </a:defRPr>
    </a:lvl5pPr>
    <a:lvl6pPr marL="2286000" algn="l" defTabSz="914400" rtl="0" eaLnBrk="1" latinLnBrk="1" hangingPunct="1">
      <a:defRPr kumimoji="1" sz="2100" kern="1200">
        <a:solidFill>
          <a:schemeClr val="tx1"/>
        </a:solidFill>
        <a:latin typeface="굴림" charset="-127"/>
        <a:ea typeface="굴림" charset="-127"/>
        <a:cs typeface="+mn-cs"/>
      </a:defRPr>
    </a:lvl6pPr>
    <a:lvl7pPr marL="2743200" algn="l" defTabSz="914400" rtl="0" eaLnBrk="1" latinLnBrk="1" hangingPunct="1">
      <a:defRPr kumimoji="1" sz="2100" kern="1200">
        <a:solidFill>
          <a:schemeClr val="tx1"/>
        </a:solidFill>
        <a:latin typeface="굴림" charset="-127"/>
        <a:ea typeface="굴림" charset="-127"/>
        <a:cs typeface="+mn-cs"/>
      </a:defRPr>
    </a:lvl7pPr>
    <a:lvl8pPr marL="3200400" algn="l" defTabSz="914400" rtl="0" eaLnBrk="1" latinLnBrk="1" hangingPunct="1">
      <a:defRPr kumimoji="1" sz="2100" kern="1200">
        <a:solidFill>
          <a:schemeClr val="tx1"/>
        </a:solidFill>
        <a:latin typeface="굴림" charset="-127"/>
        <a:ea typeface="굴림" charset="-127"/>
        <a:cs typeface="+mn-cs"/>
      </a:defRPr>
    </a:lvl8pPr>
    <a:lvl9pPr marL="3657600" algn="l" defTabSz="914400" rtl="0" eaLnBrk="1" latinLnBrk="1" hangingPunct="1">
      <a:defRPr kumimoji="1" sz="2100" kern="1200">
        <a:solidFill>
          <a:schemeClr val="tx1"/>
        </a:solidFill>
        <a:latin typeface="굴림" charset="-127"/>
        <a:ea typeface="굴림" charset="-127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4366" autoAdjust="0"/>
    <p:restoredTop sz="94660"/>
  </p:normalViewPr>
  <p:slideViewPr>
    <p:cSldViewPr snapToGrid="0">
      <p:cViewPr>
        <p:scale>
          <a:sx n="100" d="100"/>
          <a:sy n="100" d="100"/>
        </p:scale>
        <p:origin x="-1224" y="738"/>
      </p:cViewPr>
      <p:guideLst>
        <p:guide orient="horz" pos="2382"/>
        <p:guide orient="horz" pos="227"/>
        <p:guide orient="horz" pos="4535"/>
        <p:guide orient="horz" pos="2280"/>
        <p:guide pos="4401"/>
        <p:guide pos="2336"/>
        <p:guide pos="4535"/>
        <p:guide pos="226"/>
        <p:guide pos="6510"/>
        <p:guide pos="2267"/>
        <p:guide pos="4468"/>
        <p:guide pos="220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801688" y="2349500"/>
            <a:ext cx="9090025" cy="1620838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603375" y="4284663"/>
            <a:ext cx="7486650" cy="1931987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451127-C0B0-44F3-BB77-669FEE0D63D3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1A6B18-FB7B-424F-BE05-906BAD1C5A56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7753350" y="303213"/>
            <a:ext cx="2405063" cy="6451600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534988" y="303213"/>
            <a:ext cx="7065962" cy="6451600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135AA4-FEDF-4D75-9E11-62EB131FA5B9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027A62-B6A1-4A9E-AF2E-586B32B916AF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44550" y="4859338"/>
            <a:ext cx="9090025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44550" y="3205163"/>
            <a:ext cx="9090025" cy="16541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94D280-6A5E-4FE7-9B08-0B4A42A97744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534988" y="1763713"/>
            <a:ext cx="4735512" cy="4991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5422900" y="1763713"/>
            <a:ext cx="4735513" cy="4991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8D9B96-B197-4EB7-83A0-7C11AEDF8D08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534988" y="1692275"/>
            <a:ext cx="4724400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534988" y="2397125"/>
            <a:ext cx="4724400" cy="43576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5432425" y="1692275"/>
            <a:ext cx="472598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5432425" y="2397125"/>
            <a:ext cx="4725988" cy="43576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962340-C9A1-4577-AC93-F6094D0F7D79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1707AA-60DA-4A80-9851-73974DD0CCCD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8B210C-C83C-422F-80C8-EB5C67539773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34988" y="301625"/>
            <a:ext cx="3517900" cy="1281113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181475" y="301625"/>
            <a:ext cx="5976938" cy="645318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534988" y="1582738"/>
            <a:ext cx="3517900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3EA157-3780-4638-B2FD-377E2DA843AB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095500" y="5292725"/>
            <a:ext cx="64166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2095500" y="676275"/>
            <a:ext cx="6416675" cy="453548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ko-KR" altLang="en-US" noProof="0" smtClean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2095500" y="5918200"/>
            <a:ext cx="6416675" cy="88741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E10977-8BCB-4332-B0F7-9C3434ADEE30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34988" y="303213"/>
            <a:ext cx="9623425" cy="1260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04299" tIns="52150" rIns="104299" bIns="5215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제목 스타일 편집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4988" y="1763713"/>
            <a:ext cx="9623425" cy="4991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04299" tIns="52150" rIns="104299" bIns="521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34988" y="6884988"/>
            <a:ext cx="2493962" cy="525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4299" tIns="52150" rIns="104299" bIns="52150" numCol="1" anchor="t" anchorCtr="0" compatLnSpc="1">
            <a:prstTxWarp prst="textNoShape">
              <a:avLst/>
            </a:prstTxWarp>
          </a:bodyPr>
          <a:lstStyle>
            <a:lvl1pPr>
              <a:defRPr sz="1600"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4425" y="6884988"/>
            <a:ext cx="3384550" cy="525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4299" tIns="52150" rIns="104299" bIns="52150" numCol="1" anchor="t" anchorCtr="0" compatLnSpc="1">
            <a:prstTxWarp prst="textNoShape">
              <a:avLst/>
            </a:prstTxWarp>
          </a:bodyPr>
          <a:lstStyle>
            <a:lvl1pPr algn="ctr">
              <a:defRPr sz="1600"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664450" y="6884988"/>
            <a:ext cx="2493963" cy="525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4299" tIns="52150" rIns="104299" bIns="52150" numCol="1" anchor="t" anchorCtr="0" compatLnSpc="1">
            <a:prstTxWarp prst="textNoShape">
              <a:avLst/>
            </a:prstTxWarp>
          </a:bodyPr>
          <a:lstStyle>
            <a:lvl1pPr algn="r">
              <a:defRPr sz="1600"/>
            </a:lvl1pPr>
          </a:lstStyle>
          <a:p>
            <a:pPr>
              <a:defRPr/>
            </a:pPr>
            <a:fld id="{6444FB91-41B9-4D88-9ABE-2F4E5E431472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42988" rtl="0" eaLnBrk="0" fontAlgn="base" latinLnBrk="1" hangingPunct="0">
        <a:spcBef>
          <a:spcPct val="0"/>
        </a:spcBef>
        <a:spcAft>
          <a:spcPct val="0"/>
        </a:spcAft>
        <a:defRPr kumimoji="1" sz="5000">
          <a:solidFill>
            <a:schemeClr val="tx2"/>
          </a:solidFill>
          <a:latin typeface="+mj-lt"/>
          <a:ea typeface="+mj-ea"/>
          <a:cs typeface="+mj-cs"/>
        </a:defRPr>
      </a:lvl1pPr>
      <a:lvl2pPr algn="ctr" defTabSz="1042988" rtl="0" eaLnBrk="0" fontAlgn="base" latinLnBrk="1" hangingPunct="0">
        <a:spcBef>
          <a:spcPct val="0"/>
        </a:spcBef>
        <a:spcAft>
          <a:spcPct val="0"/>
        </a:spcAft>
        <a:defRPr kumimoji="1" sz="5000">
          <a:solidFill>
            <a:schemeClr val="tx2"/>
          </a:solidFill>
          <a:latin typeface="굴림" charset="-127"/>
          <a:ea typeface="굴림" charset="-127"/>
        </a:defRPr>
      </a:lvl2pPr>
      <a:lvl3pPr algn="ctr" defTabSz="1042988" rtl="0" eaLnBrk="0" fontAlgn="base" latinLnBrk="1" hangingPunct="0">
        <a:spcBef>
          <a:spcPct val="0"/>
        </a:spcBef>
        <a:spcAft>
          <a:spcPct val="0"/>
        </a:spcAft>
        <a:defRPr kumimoji="1" sz="5000">
          <a:solidFill>
            <a:schemeClr val="tx2"/>
          </a:solidFill>
          <a:latin typeface="굴림" charset="-127"/>
          <a:ea typeface="굴림" charset="-127"/>
        </a:defRPr>
      </a:lvl3pPr>
      <a:lvl4pPr algn="ctr" defTabSz="1042988" rtl="0" eaLnBrk="0" fontAlgn="base" latinLnBrk="1" hangingPunct="0">
        <a:spcBef>
          <a:spcPct val="0"/>
        </a:spcBef>
        <a:spcAft>
          <a:spcPct val="0"/>
        </a:spcAft>
        <a:defRPr kumimoji="1" sz="5000">
          <a:solidFill>
            <a:schemeClr val="tx2"/>
          </a:solidFill>
          <a:latin typeface="굴림" charset="-127"/>
          <a:ea typeface="굴림" charset="-127"/>
        </a:defRPr>
      </a:lvl4pPr>
      <a:lvl5pPr algn="ctr" defTabSz="1042988" rtl="0" eaLnBrk="0" fontAlgn="base" latinLnBrk="1" hangingPunct="0">
        <a:spcBef>
          <a:spcPct val="0"/>
        </a:spcBef>
        <a:spcAft>
          <a:spcPct val="0"/>
        </a:spcAft>
        <a:defRPr kumimoji="1" sz="5000">
          <a:solidFill>
            <a:schemeClr val="tx2"/>
          </a:solidFill>
          <a:latin typeface="굴림" charset="-127"/>
          <a:ea typeface="굴림" charset="-127"/>
        </a:defRPr>
      </a:lvl5pPr>
      <a:lvl6pPr marL="457200" algn="ctr" defTabSz="1042988" rtl="0" fontAlgn="base" latinLnBrk="1">
        <a:spcBef>
          <a:spcPct val="0"/>
        </a:spcBef>
        <a:spcAft>
          <a:spcPct val="0"/>
        </a:spcAft>
        <a:defRPr kumimoji="1" sz="5000">
          <a:solidFill>
            <a:schemeClr val="tx2"/>
          </a:solidFill>
          <a:latin typeface="굴림" charset="-127"/>
          <a:ea typeface="굴림" charset="-127"/>
        </a:defRPr>
      </a:lvl6pPr>
      <a:lvl7pPr marL="914400" algn="ctr" defTabSz="1042988" rtl="0" fontAlgn="base" latinLnBrk="1">
        <a:spcBef>
          <a:spcPct val="0"/>
        </a:spcBef>
        <a:spcAft>
          <a:spcPct val="0"/>
        </a:spcAft>
        <a:defRPr kumimoji="1" sz="5000">
          <a:solidFill>
            <a:schemeClr val="tx2"/>
          </a:solidFill>
          <a:latin typeface="굴림" charset="-127"/>
          <a:ea typeface="굴림" charset="-127"/>
        </a:defRPr>
      </a:lvl7pPr>
      <a:lvl8pPr marL="1371600" algn="ctr" defTabSz="1042988" rtl="0" fontAlgn="base" latinLnBrk="1">
        <a:spcBef>
          <a:spcPct val="0"/>
        </a:spcBef>
        <a:spcAft>
          <a:spcPct val="0"/>
        </a:spcAft>
        <a:defRPr kumimoji="1" sz="5000">
          <a:solidFill>
            <a:schemeClr val="tx2"/>
          </a:solidFill>
          <a:latin typeface="굴림" charset="-127"/>
          <a:ea typeface="굴림" charset="-127"/>
        </a:defRPr>
      </a:lvl8pPr>
      <a:lvl9pPr marL="1828800" algn="ctr" defTabSz="1042988" rtl="0" fontAlgn="base" latinLnBrk="1">
        <a:spcBef>
          <a:spcPct val="0"/>
        </a:spcBef>
        <a:spcAft>
          <a:spcPct val="0"/>
        </a:spcAft>
        <a:defRPr kumimoji="1" sz="5000">
          <a:solidFill>
            <a:schemeClr val="tx2"/>
          </a:solidFill>
          <a:latin typeface="굴림" charset="-127"/>
          <a:ea typeface="굴림" charset="-127"/>
        </a:defRPr>
      </a:lvl9pPr>
    </p:titleStyle>
    <p:bodyStyle>
      <a:lvl1pPr marL="392113" indent="-392113" algn="l" defTabSz="1042988" rtl="0" eaLnBrk="0" fontAlgn="base" latinLnBrk="1" hangingPunct="0">
        <a:spcBef>
          <a:spcPct val="20000"/>
        </a:spcBef>
        <a:spcAft>
          <a:spcPct val="0"/>
        </a:spcAft>
        <a:buChar char="•"/>
        <a:defRPr kumimoji="1" sz="3700">
          <a:solidFill>
            <a:schemeClr val="tx1"/>
          </a:solidFill>
          <a:latin typeface="+mn-lt"/>
          <a:ea typeface="+mn-ea"/>
          <a:cs typeface="+mn-cs"/>
        </a:defRPr>
      </a:lvl1pPr>
      <a:lvl2pPr marL="847725" indent="-327025" algn="l" defTabSz="1042988" rtl="0" eaLnBrk="0" fontAlgn="base" latinLnBrk="1" hangingPunct="0">
        <a:spcBef>
          <a:spcPct val="20000"/>
        </a:spcBef>
        <a:spcAft>
          <a:spcPct val="0"/>
        </a:spcAft>
        <a:buChar char="–"/>
        <a:defRPr kumimoji="1" sz="3200">
          <a:solidFill>
            <a:schemeClr val="tx1"/>
          </a:solidFill>
          <a:latin typeface="+mn-lt"/>
          <a:ea typeface="+mn-ea"/>
        </a:defRPr>
      </a:lvl2pPr>
      <a:lvl3pPr marL="1304925" indent="-261938" algn="l" defTabSz="1042988" rtl="0" eaLnBrk="0" fontAlgn="base" latinLnBrk="1" hangingPunct="0">
        <a:spcBef>
          <a:spcPct val="20000"/>
        </a:spcBef>
        <a:spcAft>
          <a:spcPct val="0"/>
        </a:spcAft>
        <a:buChar char="•"/>
        <a:defRPr kumimoji="1" sz="2700">
          <a:solidFill>
            <a:schemeClr val="tx1"/>
          </a:solidFill>
          <a:latin typeface="+mn-lt"/>
          <a:ea typeface="+mn-ea"/>
        </a:defRPr>
      </a:lvl3pPr>
      <a:lvl4pPr marL="1825625" indent="-260350" algn="l" defTabSz="1042988" rtl="0" eaLnBrk="0" fontAlgn="base" latinLnBrk="1" hangingPunct="0">
        <a:spcBef>
          <a:spcPct val="20000"/>
        </a:spcBef>
        <a:spcAft>
          <a:spcPct val="0"/>
        </a:spcAft>
        <a:buChar char="–"/>
        <a:defRPr kumimoji="1" sz="2300">
          <a:solidFill>
            <a:schemeClr val="tx1"/>
          </a:solidFill>
          <a:latin typeface="+mn-lt"/>
          <a:ea typeface="+mn-ea"/>
        </a:defRPr>
      </a:lvl4pPr>
      <a:lvl5pPr marL="2346325" indent="-260350" algn="l" defTabSz="1042988" rtl="0" eaLnBrk="0" fontAlgn="base" latinLnBrk="1" hangingPunct="0">
        <a:spcBef>
          <a:spcPct val="20000"/>
        </a:spcBef>
        <a:spcAft>
          <a:spcPct val="0"/>
        </a:spcAft>
        <a:buChar char="»"/>
        <a:defRPr kumimoji="1" sz="2300">
          <a:solidFill>
            <a:schemeClr val="tx1"/>
          </a:solidFill>
          <a:latin typeface="+mn-lt"/>
          <a:ea typeface="+mn-ea"/>
        </a:defRPr>
      </a:lvl5pPr>
      <a:lvl6pPr marL="2803525" indent="-260350" algn="l" defTabSz="1042988" rtl="0" fontAlgn="base" latinLnBrk="1">
        <a:spcBef>
          <a:spcPct val="20000"/>
        </a:spcBef>
        <a:spcAft>
          <a:spcPct val="0"/>
        </a:spcAft>
        <a:buChar char="»"/>
        <a:defRPr kumimoji="1" sz="2300">
          <a:solidFill>
            <a:schemeClr val="tx1"/>
          </a:solidFill>
          <a:latin typeface="+mn-lt"/>
          <a:ea typeface="+mn-ea"/>
        </a:defRPr>
      </a:lvl6pPr>
      <a:lvl7pPr marL="3260725" indent="-260350" algn="l" defTabSz="1042988" rtl="0" fontAlgn="base" latinLnBrk="1">
        <a:spcBef>
          <a:spcPct val="20000"/>
        </a:spcBef>
        <a:spcAft>
          <a:spcPct val="0"/>
        </a:spcAft>
        <a:buChar char="»"/>
        <a:defRPr kumimoji="1" sz="2300">
          <a:solidFill>
            <a:schemeClr val="tx1"/>
          </a:solidFill>
          <a:latin typeface="+mn-lt"/>
          <a:ea typeface="+mn-ea"/>
        </a:defRPr>
      </a:lvl7pPr>
      <a:lvl8pPr marL="3717925" indent="-260350" algn="l" defTabSz="1042988" rtl="0" fontAlgn="base" latinLnBrk="1">
        <a:spcBef>
          <a:spcPct val="20000"/>
        </a:spcBef>
        <a:spcAft>
          <a:spcPct val="0"/>
        </a:spcAft>
        <a:buChar char="»"/>
        <a:defRPr kumimoji="1" sz="2300">
          <a:solidFill>
            <a:schemeClr val="tx1"/>
          </a:solidFill>
          <a:latin typeface="+mn-lt"/>
          <a:ea typeface="+mn-ea"/>
        </a:defRPr>
      </a:lvl8pPr>
      <a:lvl9pPr marL="4175125" indent="-260350" algn="l" defTabSz="1042988" rtl="0" fontAlgn="base" latinLnBrk="1">
        <a:spcBef>
          <a:spcPct val="20000"/>
        </a:spcBef>
        <a:spcAft>
          <a:spcPct val="0"/>
        </a:spcAft>
        <a:buChar char="»"/>
        <a:defRPr kumimoji="1" sz="23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5" Type="http://schemas.openxmlformats.org/officeDocument/2006/relationships/image" Target="../media/image5.wmf"/><Relationship Id="rId10" Type="http://schemas.openxmlformats.org/officeDocument/2006/relationships/image" Target="../media/image10.jpe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5677"/>
          <p:cNvSpPr>
            <a:spLocks noChangeArrowheads="1"/>
          </p:cNvSpPr>
          <p:nvPr/>
        </p:nvSpPr>
        <p:spPr bwMode="auto">
          <a:xfrm>
            <a:off x="7092950" y="-1588"/>
            <a:ext cx="265113" cy="842963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112" name="Text Box 5678"/>
          <p:cNvSpPr txBox="1">
            <a:spLocks noChangeArrowheads="1"/>
          </p:cNvSpPr>
          <p:nvPr/>
        </p:nvSpPr>
        <p:spPr bwMode="auto">
          <a:xfrm>
            <a:off x="7427913" y="431800"/>
            <a:ext cx="2906712" cy="2444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defTabSz="1084263">
              <a:defRPr/>
            </a:pPr>
            <a:r>
              <a:rPr lang="en-US" altLang="ko-KR" sz="1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Myriad Pro" pitchFamily="34" charset="0"/>
                <a:ea typeface="맑은 고딕" pitchFamily="50" charset="-127"/>
              </a:rPr>
              <a:t>HD-SDI COLOR IR LED CAMERA</a:t>
            </a:r>
          </a:p>
        </p:txBody>
      </p:sp>
      <p:sp>
        <p:nvSpPr>
          <p:cNvPr id="2052" name="Text Box 5679"/>
          <p:cNvSpPr txBox="1">
            <a:spLocks noChangeArrowheads="1"/>
          </p:cNvSpPr>
          <p:nvPr/>
        </p:nvSpPr>
        <p:spPr bwMode="auto">
          <a:xfrm>
            <a:off x="7429500" y="669925"/>
            <a:ext cx="1941513" cy="1841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defTabSz="2046288">
              <a:spcBef>
                <a:spcPct val="50000"/>
              </a:spcBef>
            </a:pPr>
            <a:r>
              <a:rPr lang="en-US" altLang="ko-KR" sz="1200" b="1">
                <a:latin typeface="Myriad Pro" pitchFamily="34" charset="0"/>
              </a:rPr>
              <a:t>USER’S MANUAL</a:t>
            </a:r>
          </a:p>
        </p:txBody>
      </p:sp>
      <p:sp>
        <p:nvSpPr>
          <p:cNvPr id="2053" name="Line 5680"/>
          <p:cNvSpPr>
            <a:spLocks noChangeShapeType="1"/>
          </p:cNvSpPr>
          <p:nvPr/>
        </p:nvSpPr>
        <p:spPr bwMode="auto">
          <a:xfrm>
            <a:off x="7092950" y="892175"/>
            <a:ext cx="0" cy="6307138"/>
          </a:xfrm>
          <a:prstGeom prst="line">
            <a:avLst/>
          </a:prstGeom>
          <a:noFill/>
          <a:ln w="6350" cap="rnd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2054" name="Text Box 5689"/>
          <p:cNvSpPr txBox="1">
            <a:spLocks noChangeArrowheads="1"/>
          </p:cNvSpPr>
          <p:nvPr/>
        </p:nvSpPr>
        <p:spPr bwMode="auto">
          <a:xfrm>
            <a:off x="7199313" y="4287838"/>
            <a:ext cx="3221037" cy="227754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defTabSz="1879600">
              <a:lnSpc>
                <a:spcPct val="90000"/>
              </a:lnSpc>
              <a:spcBef>
                <a:spcPct val="20000"/>
              </a:spcBef>
              <a:tabLst>
                <a:tab pos="71438" algn="l"/>
              </a:tabLst>
            </a:pPr>
            <a:r>
              <a:rPr lang="en-US" altLang="ko-KR" sz="800" dirty="0">
                <a:solidFill>
                  <a:srgbClr val="000000"/>
                </a:solidFill>
                <a:latin typeface="Myriad Pro" pitchFamily="34" charset="0"/>
                <a:ea typeface="돋움" pitchFamily="50" charset="-127"/>
                <a:cs typeface="Arial" charset="0"/>
              </a:rPr>
              <a:t>•	2.1M Pixel Progressive Scan Color CMOS Sensor</a:t>
            </a:r>
          </a:p>
          <a:p>
            <a:pPr defTabSz="1879600">
              <a:lnSpc>
                <a:spcPct val="90000"/>
              </a:lnSpc>
              <a:spcBef>
                <a:spcPct val="20000"/>
              </a:spcBef>
              <a:tabLst>
                <a:tab pos="71438" algn="l"/>
              </a:tabLst>
            </a:pPr>
            <a:r>
              <a:rPr lang="en-US" altLang="ko-KR" sz="800" dirty="0">
                <a:solidFill>
                  <a:srgbClr val="000000"/>
                </a:solidFill>
                <a:latin typeface="Myriad Pro" pitchFamily="34" charset="0"/>
                <a:ea typeface="돋움" pitchFamily="50" charset="-127"/>
                <a:cs typeface="Arial" charset="0"/>
              </a:rPr>
              <a:t>•	1944x1092@30fps</a:t>
            </a:r>
          </a:p>
          <a:p>
            <a:pPr defTabSz="1879600">
              <a:lnSpc>
                <a:spcPct val="90000"/>
              </a:lnSpc>
              <a:spcBef>
                <a:spcPct val="20000"/>
              </a:spcBef>
              <a:tabLst>
                <a:tab pos="71438" algn="l"/>
              </a:tabLst>
            </a:pPr>
            <a:r>
              <a:rPr lang="en-US" altLang="ko-KR" sz="800" dirty="0">
                <a:solidFill>
                  <a:srgbClr val="000000"/>
                </a:solidFill>
                <a:latin typeface="Myriad Pro" pitchFamily="34" charset="0"/>
                <a:ea typeface="돋움" pitchFamily="50" charset="-127"/>
                <a:cs typeface="Arial" charset="0"/>
              </a:rPr>
              <a:t>•	Video Out (BNC) with NTSC/PAL Selectable</a:t>
            </a:r>
          </a:p>
          <a:p>
            <a:pPr defTabSz="1879600">
              <a:lnSpc>
                <a:spcPct val="90000"/>
              </a:lnSpc>
              <a:spcBef>
                <a:spcPct val="20000"/>
              </a:spcBef>
              <a:tabLst>
                <a:tab pos="71438" algn="l"/>
              </a:tabLst>
            </a:pPr>
            <a:r>
              <a:rPr lang="en-US" altLang="ko-KR" sz="800" dirty="0" smtClean="0">
                <a:solidFill>
                  <a:srgbClr val="000000"/>
                </a:solidFill>
                <a:latin typeface="Myriad Pro" pitchFamily="34" charset="0"/>
                <a:ea typeface="돋움" pitchFamily="50" charset="-127"/>
                <a:cs typeface="Arial" charset="0"/>
              </a:rPr>
              <a:t>•</a:t>
            </a:r>
            <a:r>
              <a:rPr lang="en-US" altLang="ko-KR" sz="800" dirty="0">
                <a:solidFill>
                  <a:srgbClr val="000000"/>
                </a:solidFill>
                <a:latin typeface="Myriad Pro" pitchFamily="34" charset="0"/>
                <a:ea typeface="돋움" pitchFamily="50" charset="-127"/>
                <a:cs typeface="Arial" charset="0"/>
              </a:rPr>
              <a:t>	Dual Output – Megapixel HD CCTV (BNC) and SD CCTV (BNC) out</a:t>
            </a:r>
          </a:p>
          <a:p>
            <a:pPr defTabSz="1879600">
              <a:lnSpc>
                <a:spcPct val="90000"/>
              </a:lnSpc>
              <a:spcBef>
                <a:spcPct val="20000"/>
              </a:spcBef>
              <a:tabLst>
                <a:tab pos="71438" algn="l"/>
              </a:tabLst>
            </a:pPr>
            <a:r>
              <a:rPr lang="en-US" altLang="ko-KR" sz="800" dirty="0">
                <a:solidFill>
                  <a:srgbClr val="000000"/>
                </a:solidFill>
                <a:latin typeface="Myriad Pro" pitchFamily="34" charset="0"/>
                <a:ea typeface="돋움" pitchFamily="50" charset="-127"/>
                <a:cs typeface="Arial" charset="0"/>
              </a:rPr>
              <a:t>•	Defog (Visibility Enhancement on the Low Contrast Scene)</a:t>
            </a:r>
          </a:p>
          <a:p>
            <a:pPr defTabSz="1879600">
              <a:lnSpc>
                <a:spcPct val="90000"/>
              </a:lnSpc>
              <a:spcBef>
                <a:spcPct val="20000"/>
              </a:spcBef>
              <a:tabLst>
                <a:tab pos="71438" algn="l"/>
              </a:tabLst>
            </a:pPr>
            <a:r>
              <a:rPr lang="en-US" altLang="ko-KR" sz="800" dirty="0">
                <a:solidFill>
                  <a:srgbClr val="000000"/>
                </a:solidFill>
                <a:latin typeface="Myriad Pro" pitchFamily="34" charset="0"/>
                <a:ea typeface="돋움" pitchFamily="50" charset="-127"/>
                <a:cs typeface="Arial" charset="0"/>
              </a:rPr>
              <a:t>•	Digital Zoom </a:t>
            </a:r>
            <a:r>
              <a:rPr lang="en-US" altLang="ko-KR" sz="800" dirty="0" smtClean="0">
                <a:solidFill>
                  <a:srgbClr val="000000"/>
                </a:solidFill>
                <a:latin typeface="Myriad Pro" pitchFamily="34" charset="0"/>
                <a:ea typeface="돋움" pitchFamily="50" charset="-127"/>
                <a:cs typeface="Arial" charset="0"/>
              </a:rPr>
              <a:t>(x8)</a:t>
            </a:r>
            <a:endParaRPr lang="en-US" altLang="ko-KR" sz="800" dirty="0">
              <a:solidFill>
                <a:srgbClr val="000000"/>
              </a:solidFill>
              <a:latin typeface="Myriad Pro" pitchFamily="34" charset="0"/>
              <a:ea typeface="돋움" pitchFamily="50" charset="-127"/>
              <a:cs typeface="Arial" charset="0"/>
            </a:endParaRPr>
          </a:p>
          <a:p>
            <a:pPr defTabSz="1879600">
              <a:lnSpc>
                <a:spcPct val="90000"/>
              </a:lnSpc>
              <a:spcBef>
                <a:spcPct val="20000"/>
              </a:spcBef>
              <a:tabLst>
                <a:tab pos="71438" algn="l"/>
              </a:tabLst>
            </a:pPr>
            <a:r>
              <a:rPr lang="en-US" altLang="ko-KR" sz="800" dirty="0">
                <a:solidFill>
                  <a:srgbClr val="000000"/>
                </a:solidFill>
                <a:latin typeface="Myriad Pro" pitchFamily="34" charset="0"/>
                <a:ea typeface="돋움" pitchFamily="50" charset="-127"/>
                <a:cs typeface="Arial" charset="0"/>
              </a:rPr>
              <a:t>•	</a:t>
            </a:r>
            <a:r>
              <a:rPr lang="en-US" altLang="ko-KR" sz="800" dirty="0" err="1">
                <a:solidFill>
                  <a:srgbClr val="000000"/>
                </a:solidFill>
                <a:latin typeface="Myriad Pro" pitchFamily="34" charset="0"/>
                <a:ea typeface="돋움" pitchFamily="50" charset="-127"/>
                <a:cs typeface="Arial" charset="0"/>
              </a:rPr>
              <a:t>Sens</a:t>
            </a:r>
            <a:r>
              <a:rPr lang="en-US" altLang="ko-KR" sz="800" dirty="0">
                <a:solidFill>
                  <a:srgbClr val="000000"/>
                </a:solidFill>
                <a:latin typeface="Myriad Pro" pitchFamily="34" charset="0"/>
                <a:ea typeface="돋움" pitchFamily="50" charset="-127"/>
                <a:cs typeface="Arial" charset="0"/>
              </a:rPr>
              <a:t>-up (</a:t>
            </a:r>
            <a:r>
              <a:rPr lang="en-US" altLang="ko-KR" sz="800" dirty="0" smtClean="0">
                <a:solidFill>
                  <a:srgbClr val="000000"/>
                </a:solidFill>
                <a:latin typeface="Myriad Pro" pitchFamily="34" charset="0"/>
                <a:ea typeface="돋움" pitchFamily="50" charset="-127"/>
                <a:cs typeface="Arial" charset="0"/>
              </a:rPr>
              <a:t>x8) </a:t>
            </a:r>
            <a:endParaRPr lang="en-US" altLang="ko-KR" sz="800" dirty="0">
              <a:solidFill>
                <a:srgbClr val="000000"/>
              </a:solidFill>
              <a:latin typeface="Myriad Pro" pitchFamily="34" charset="0"/>
              <a:ea typeface="돋움" pitchFamily="50" charset="-127"/>
              <a:cs typeface="Arial" charset="0"/>
            </a:endParaRPr>
          </a:p>
          <a:p>
            <a:pPr defTabSz="1879600">
              <a:lnSpc>
                <a:spcPct val="90000"/>
              </a:lnSpc>
              <a:spcBef>
                <a:spcPct val="20000"/>
              </a:spcBef>
              <a:tabLst>
                <a:tab pos="71438" algn="l"/>
              </a:tabLst>
            </a:pPr>
            <a:r>
              <a:rPr lang="en-US" altLang="ko-KR" sz="800" dirty="0">
                <a:solidFill>
                  <a:srgbClr val="000000"/>
                </a:solidFill>
                <a:latin typeface="Myriad Pro" pitchFamily="34" charset="0"/>
                <a:ea typeface="돋움" pitchFamily="50" charset="-127"/>
                <a:cs typeface="Arial" charset="0"/>
              </a:rPr>
              <a:t>•	Flicker Suppression</a:t>
            </a:r>
          </a:p>
          <a:p>
            <a:pPr defTabSz="1879600">
              <a:lnSpc>
                <a:spcPct val="90000"/>
              </a:lnSpc>
              <a:spcBef>
                <a:spcPct val="20000"/>
              </a:spcBef>
              <a:tabLst>
                <a:tab pos="71438" algn="l"/>
              </a:tabLst>
            </a:pPr>
            <a:r>
              <a:rPr lang="en-US" altLang="ko-KR" sz="800" dirty="0">
                <a:solidFill>
                  <a:srgbClr val="000000"/>
                </a:solidFill>
                <a:latin typeface="Myriad Pro" pitchFamily="34" charset="0"/>
                <a:ea typeface="돋움" pitchFamily="50" charset="-127"/>
                <a:cs typeface="Arial" charset="0"/>
              </a:rPr>
              <a:t>•	DNR (2D &amp; 3D Noise Reduction)</a:t>
            </a:r>
          </a:p>
          <a:p>
            <a:pPr defTabSz="1879600">
              <a:lnSpc>
                <a:spcPct val="90000"/>
              </a:lnSpc>
              <a:spcBef>
                <a:spcPct val="20000"/>
              </a:spcBef>
              <a:tabLst>
                <a:tab pos="71438" algn="l"/>
              </a:tabLst>
            </a:pPr>
            <a:r>
              <a:rPr lang="en-US" altLang="ko-KR" sz="800" dirty="0">
                <a:solidFill>
                  <a:srgbClr val="000000"/>
                </a:solidFill>
                <a:latin typeface="Myriad Pro" pitchFamily="34" charset="0"/>
                <a:ea typeface="돋움" pitchFamily="50" charset="-127"/>
                <a:cs typeface="Arial" charset="0"/>
              </a:rPr>
              <a:t>•	DPC (Dead Pixel Compensation)</a:t>
            </a:r>
          </a:p>
          <a:p>
            <a:pPr defTabSz="1879600">
              <a:lnSpc>
                <a:spcPct val="90000"/>
              </a:lnSpc>
              <a:spcBef>
                <a:spcPct val="20000"/>
              </a:spcBef>
              <a:tabLst>
                <a:tab pos="71438" algn="l"/>
              </a:tabLst>
            </a:pPr>
            <a:r>
              <a:rPr lang="en-US" altLang="ko-KR" sz="800" dirty="0">
                <a:solidFill>
                  <a:srgbClr val="000000"/>
                </a:solidFill>
                <a:latin typeface="Myriad Pro" pitchFamily="34" charset="0"/>
                <a:ea typeface="돋움" pitchFamily="50" charset="-127"/>
                <a:cs typeface="Arial" charset="0"/>
              </a:rPr>
              <a:t>•	2 Auto (AE/AWB) Control</a:t>
            </a:r>
          </a:p>
          <a:p>
            <a:pPr defTabSz="1879600">
              <a:lnSpc>
                <a:spcPct val="90000"/>
              </a:lnSpc>
              <a:spcBef>
                <a:spcPct val="20000"/>
              </a:spcBef>
              <a:tabLst>
                <a:tab pos="71438" algn="l"/>
              </a:tabLst>
            </a:pPr>
            <a:r>
              <a:rPr lang="en-US" altLang="ko-KR" sz="800" dirty="0">
                <a:solidFill>
                  <a:srgbClr val="000000"/>
                </a:solidFill>
                <a:latin typeface="Myriad Pro" pitchFamily="34" charset="0"/>
                <a:ea typeface="돋움" pitchFamily="50" charset="-127"/>
                <a:cs typeface="Arial" charset="0"/>
              </a:rPr>
              <a:t>•	HLC/BLC Support (High Light / Back Light Compensation)</a:t>
            </a:r>
          </a:p>
          <a:p>
            <a:pPr defTabSz="1879600">
              <a:lnSpc>
                <a:spcPct val="90000"/>
              </a:lnSpc>
              <a:spcBef>
                <a:spcPct val="20000"/>
              </a:spcBef>
              <a:tabLst>
                <a:tab pos="71438" algn="l"/>
              </a:tabLst>
            </a:pPr>
            <a:r>
              <a:rPr lang="en-US" altLang="ko-KR" sz="800" dirty="0">
                <a:solidFill>
                  <a:srgbClr val="000000"/>
                </a:solidFill>
                <a:latin typeface="Myriad Pro" pitchFamily="34" charset="0"/>
                <a:ea typeface="돋움" pitchFamily="50" charset="-127"/>
                <a:cs typeface="Arial" charset="0"/>
              </a:rPr>
              <a:t>•	30pcs IR with Mechanical Lens TDN(ICR) Motor</a:t>
            </a:r>
          </a:p>
          <a:p>
            <a:pPr defTabSz="1879600">
              <a:lnSpc>
                <a:spcPct val="90000"/>
              </a:lnSpc>
              <a:spcBef>
                <a:spcPct val="20000"/>
              </a:spcBef>
              <a:tabLst>
                <a:tab pos="71438" algn="l"/>
              </a:tabLst>
            </a:pPr>
            <a:r>
              <a:rPr lang="en-US" altLang="ko-KR" sz="800" dirty="0">
                <a:solidFill>
                  <a:srgbClr val="000000"/>
                </a:solidFill>
                <a:latin typeface="Myriad Pro" pitchFamily="34" charset="0"/>
                <a:ea typeface="돋움" pitchFamily="50" charset="-127"/>
                <a:cs typeface="Arial" charset="0"/>
              </a:rPr>
              <a:t>•	Minimum IR Distance 30m</a:t>
            </a:r>
          </a:p>
          <a:p>
            <a:pPr defTabSz="1879600">
              <a:lnSpc>
                <a:spcPct val="90000"/>
              </a:lnSpc>
              <a:spcBef>
                <a:spcPct val="20000"/>
              </a:spcBef>
              <a:tabLst>
                <a:tab pos="71438" algn="l"/>
              </a:tabLst>
            </a:pPr>
            <a:r>
              <a:rPr lang="en-US" altLang="ko-KR" sz="800" dirty="0">
                <a:solidFill>
                  <a:srgbClr val="000000"/>
                </a:solidFill>
                <a:latin typeface="Myriad Pro" pitchFamily="34" charset="0"/>
                <a:ea typeface="돋움" pitchFamily="50" charset="-127"/>
                <a:cs typeface="Arial" charset="0"/>
              </a:rPr>
              <a:t>•	</a:t>
            </a:r>
            <a:r>
              <a:rPr lang="en-US" altLang="ko-KR" sz="800" dirty="0" smtClean="0">
                <a:solidFill>
                  <a:srgbClr val="000000"/>
                </a:solidFill>
                <a:latin typeface="Myriad Pro" pitchFamily="34" charset="0"/>
                <a:ea typeface="돋움" pitchFamily="50" charset="-127"/>
                <a:cs typeface="Arial" charset="0"/>
              </a:rPr>
              <a:t>2.8~12.0mm </a:t>
            </a:r>
            <a:r>
              <a:rPr lang="en-US" altLang="ko-KR" sz="800" dirty="0">
                <a:solidFill>
                  <a:srgbClr val="000000"/>
                </a:solidFill>
                <a:latin typeface="Myriad Pro" pitchFamily="34" charset="0"/>
                <a:ea typeface="돋움" pitchFamily="50" charset="-127"/>
                <a:cs typeface="Arial" charset="0"/>
              </a:rPr>
              <a:t>Megapixel ICR V/F Lens</a:t>
            </a:r>
          </a:p>
          <a:p>
            <a:pPr defTabSz="1879600">
              <a:lnSpc>
                <a:spcPct val="90000"/>
              </a:lnSpc>
              <a:spcBef>
                <a:spcPct val="20000"/>
              </a:spcBef>
              <a:tabLst>
                <a:tab pos="71438" algn="l"/>
              </a:tabLst>
            </a:pPr>
            <a:r>
              <a:rPr lang="en-US" altLang="ko-KR" sz="800" dirty="0">
                <a:solidFill>
                  <a:srgbClr val="000000"/>
                </a:solidFill>
                <a:latin typeface="Myriad Pro" pitchFamily="34" charset="0"/>
                <a:ea typeface="돋움" pitchFamily="50" charset="-127"/>
                <a:cs typeface="Arial" charset="0"/>
              </a:rPr>
              <a:t>•	IP66 Weatherproof</a:t>
            </a:r>
          </a:p>
          <a:p>
            <a:pPr defTabSz="1879600">
              <a:lnSpc>
                <a:spcPct val="90000"/>
              </a:lnSpc>
              <a:spcBef>
                <a:spcPct val="20000"/>
              </a:spcBef>
              <a:tabLst>
                <a:tab pos="71438" algn="l"/>
              </a:tabLst>
            </a:pPr>
            <a:r>
              <a:rPr lang="en-US" altLang="ko-KR" sz="800" dirty="0">
                <a:solidFill>
                  <a:srgbClr val="000000"/>
                </a:solidFill>
                <a:latin typeface="Myriad Pro" pitchFamily="34" charset="0"/>
                <a:ea typeface="돋움" pitchFamily="50" charset="-127"/>
                <a:cs typeface="Arial" charset="0"/>
              </a:rPr>
              <a:t>•	Option : OSD Controller</a:t>
            </a:r>
          </a:p>
        </p:txBody>
      </p:sp>
      <p:sp>
        <p:nvSpPr>
          <p:cNvPr id="2055" name="Line 5690"/>
          <p:cNvSpPr>
            <a:spLocks noChangeShapeType="1"/>
          </p:cNvSpPr>
          <p:nvPr/>
        </p:nvSpPr>
        <p:spPr bwMode="auto">
          <a:xfrm>
            <a:off x="7199313" y="3781425"/>
            <a:ext cx="3135312" cy="0"/>
          </a:xfrm>
          <a:prstGeom prst="line">
            <a:avLst/>
          </a:prstGeom>
          <a:noFill/>
          <a:ln w="6350" cap="rnd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ko-KR" altLang="en-US"/>
          </a:p>
        </p:txBody>
      </p:sp>
      <p:grpSp>
        <p:nvGrpSpPr>
          <p:cNvPr id="2056" name="Group 5878"/>
          <p:cNvGrpSpPr>
            <a:grpSpLocks/>
          </p:cNvGrpSpPr>
          <p:nvPr/>
        </p:nvGrpSpPr>
        <p:grpSpPr bwMode="auto">
          <a:xfrm>
            <a:off x="7199313" y="4000500"/>
            <a:ext cx="2316162" cy="193675"/>
            <a:chOff x="4535" y="2520"/>
            <a:chExt cx="1459" cy="122"/>
          </a:xfrm>
        </p:grpSpPr>
        <p:sp>
          <p:nvSpPr>
            <p:cNvPr id="2201" name="Text Box 5871"/>
            <p:cNvSpPr txBox="1">
              <a:spLocks noChangeArrowheads="1"/>
            </p:cNvSpPr>
            <p:nvPr/>
          </p:nvSpPr>
          <p:spPr bwMode="auto">
            <a:xfrm>
              <a:off x="4606" y="2520"/>
              <a:ext cx="966" cy="11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defTabSz="1879600">
                <a:spcBef>
                  <a:spcPct val="50000"/>
                </a:spcBef>
              </a:pPr>
              <a:r>
                <a:rPr lang="en-US" altLang="ko-KR" sz="1200" b="1">
                  <a:latin typeface="Myriad Pro" pitchFamily="34" charset="0"/>
                  <a:ea typeface="맑은 고딕" pitchFamily="50" charset="-127"/>
                </a:rPr>
                <a:t>FEATURES</a:t>
              </a:r>
            </a:p>
          </p:txBody>
        </p:sp>
        <p:grpSp>
          <p:nvGrpSpPr>
            <p:cNvPr id="2202" name="Group 5873"/>
            <p:cNvGrpSpPr>
              <a:grpSpLocks/>
            </p:cNvGrpSpPr>
            <p:nvPr/>
          </p:nvGrpSpPr>
          <p:grpSpPr bwMode="auto">
            <a:xfrm>
              <a:off x="4535" y="2531"/>
              <a:ext cx="1459" cy="111"/>
              <a:chOff x="4535" y="2531"/>
              <a:chExt cx="1459" cy="111"/>
            </a:xfrm>
          </p:grpSpPr>
          <p:sp>
            <p:nvSpPr>
              <p:cNvPr id="2203" name="Rectangle 5870"/>
              <p:cNvSpPr>
                <a:spLocks noChangeArrowheads="1"/>
              </p:cNvSpPr>
              <p:nvPr/>
            </p:nvSpPr>
            <p:spPr bwMode="auto">
              <a:xfrm>
                <a:off x="4535" y="2531"/>
                <a:ext cx="44" cy="111"/>
              </a:xfrm>
              <a:prstGeom prst="rect">
                <a:avLst/>
              </a:prstGeom>
              <a:solidFill>
                <a:schemeClr val="tx1"/>
              </a:solidFill>
              <a:ln w="3175" algn="ctr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ko-KR" altLang="en-US"/>
              </a:p>
            </p:txBody>
          </p:sp>
          <p:sp>
            <p:nvSpPr>
              <p:cNvPr id="2204" name="Line 5872"/>
              <p:cNvSpPr>
                <a:spLocks noChangeShapeType="1"/>
              </p:cNvSpPr>
              <p:nvPr/>
            </p:nvSpPr>
            <p:spPr bwMode="auto">
              <a:xfrm>
                <a:off x="4540" y="2640"/>
                <a:ext cx="145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ko-KR" altLang="en-US"/>
              </a:p>
            </p:txBody>
          </p:sp>
        </p:grpSp>
      </p:grpSp>
      <p:sp>
        <p:nvSpPr>
          <p:cNvPr id="2057" name="Text Box 5675"/>
          <p:cNvSpPr txBox="1">
            <a:spLocks noChangeArrowheads="1"/>
          </p:cNvSpPr>
          <p:nvPr/>
        </p:nvSpPr>
        <p:spPr bwMode="auto">
          <a:xfrm>
            <a:off x="9182099" y="3328987"/>
            <a:ext cx="1152525" cy="1667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defTabSz="1084263">
              <a:lnSpc>
                <a:spcPts val="1300"/>
              </a:lnSpc>
            </a:pPr>
            <a:r>
              <a:rPr lang="en-US" altLang="ko-KR" sz="1400" b="1" dirty="0" smtClean="0">
                <a:latin typeface="Myriad Pro" pitchFamily="34" charset="0"/>
                <a:ea typeface="맑은 고딕" pitchFamily="50" charset="-127"/>
              </a:rPr>
              <a:t>SDI-UL222IRV</a:t>
            </a:r>
            <a:endParaRPr lang="en-US" altLang="ko-KR" sz="1400" b="1" dirty="0">
              <a:latin typeface="Myriad Pro" pitchFamily="34" charset="0"/>
              <a:ea typeface="맑은 고딕" pitchFamily="50" charset="-127"/>
            </a:endParaRPr>
          </a:p>
        </p:txBody>
      </p:sp>
      <p:grpSp>
        <p:nvGrpSpPr>
          <p:cNvPr id="2058" name="Group 5876"/>
          <p:cNvGrpSpPr>
            <a:grpSpLocks/>
          </p:cNvGrpSpPr>
          <p:nvPr/>
        </p:nvGrpSpPr>
        <p:grpSpPr bwMode="auto">
          <a:xfrm>
            <a:off x="3708400" y="360363"/>
            <a:ext cx="2316163" cy="193675"/>
            <a:chOff x="227" y="227"/>
            <a:chExt cx="1459" cy="122"/>
          </a:xfrm>
        </p:grpSpPr>
        <p:sp>
          <p:nvSpPr>
            <p:cNvPr id="2197" name="Text Box 5692"/>
            <p:cNvSpPr txBox="1">
              <a:spLocks noChangeArrowheads="1"/>
            </p:cNvSpPr>
            <p:nvPr/>
          </p:nvSpPr>
          <p:spPr bwMode="auto">
            <a:xfrm>
              <a:off x="298" y="227"/>
              <a:ext cx="966" cy="11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defTabSz="1879600">
                <a:spcBef>
                  <a:spcPct val="50000"/>
                </a:spcBef>
              </a:pPr>
              <a:r>
                <a:rPr lang="en-US" altLang="ko-KR" sz="1200" b="1">
                  <a:latin typeface="Myriad Pro" pitchFamily="34" charset="0"/>
                  <a:ea typeface="맑은 고딕" pitchFamily="50" charset="-127"/>
                </a:rPr>
                <a:t>MEMO</a:t>
              </a:r>
            </a:p>
          </p:txBody>
        </p:sp>
        <p:grpSp>
          <p:nvGrpSpPr>
            <p:cNvPr id="2198" name="Group 5874"/>
            <p:cNvGrpSpPr>
              <a:grpSpLocks/>
            </p:cNvGrpSpPr>
            <p:nvPr/>
          </p:nvGrpSpPr>
          <p:grpSpPr bwMode="auto">
            <a:xfrm>
              <a:off x="227" y="238"/>
              <a:ext cx="1459" cy="111"/>
              <a:chOff x="227" y="238"/>
              <a:chExt cx="1459" cy="111"/>
            </a:xfrm>
          </p:grpSpPr>
          <p:sp>
            <p:nvSpPr>
              <p:cNvPr id="2199" name="Rectangle 5691"/>
              <p:cNvSpPr>
                <a:spLocks noChangeArrowheads="1"/>
              </p:cNvSpPr>
              <p:nvPr/>
            </p:nvSpPr>
            <p:spPr bwMode="auto">
              <a:xfrm>
                <a:off x="227" y="238"/>
                <a:ext cx="44" cy="111"/>
              </a:xfrm>
              <a:prstGeom prst="rect">
                <a:avLst/>
              </a:prstGeom>
              <a:solidFill>
                <a:schemeClr val="tx1"/>
              </a:solidFill>
              <a:ln w="3175" algn="ctr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ko-KR" altLang="en-US"/>
              </a:p>
            </p:txBody>
          </p:sp>
          <p:sp>
            <p:nvSpPr>
              <p:cNvPr id="2200" name="Line 5693"/>
              <p:cNvSpPr>
                <a:spLocks noChangeShapeType="1"/>
              </p:cNvSpPr>
              <p:nvPr/>
            </p:nvSpPr>
            <p:spPr bwMode="auto">
              <a:xfrm>
                <a:off x="232" y="347"/>
                <a:ext cx="145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ko-KR" altLang="en-US"/>
              </a:p>
            </p:txBody>
          </p:sp>
        </p:grpSp>
      </p:grpSp>
      <p:sp>
        <p:nvSpPr>
          <p:cNvPr id="2059" name="Rectangle 5869"/>
          <p:cNvSpPr>
            <a:spLocks noChangeArrowheads="1"/>
          </p:cNvSpPr>
          <p:nvPr/>
        </p:nvSpPr>
        <p:spPr bwMode="auto">
          <a:xfrm>
            <a:off x="3708400" y="625475"/>
            <a:ext cx="3278188" cy="5003800"/>
          </a:xfrm>
          <a:prstGeom prst="rect">
            <a:avLst/>
          </a:prstGeom>
          <a:noFill/>
          <a:ln w="635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2062" name="Line 8"/>
          <p:cNvSpPr>
            <a:spLocks noChangeShapeType="1"/>
          </p:cNvSpPr>
          <p:nvPr/>
        </p:nvSpPr>
        <p:spPr bwMode="auto">
          <a:xfrm>
            <a:off x="3598863" y="360363"/>
            <a:ext cx="0" cy="6838950"/>
          </a:xfrm>
          <a:prstGeom prst="line">
            <a:avLst/>
          </a:prstGeom>
          <a:noFill/>
          <a:ln w="6350" cap="rnd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ko-KR" altLang="en-US"/>
          </a:p>
        </p:txBody>
      </p:sp>
      <p:grpSp>
        <p:nvGrpSpPr>
          <p:cNvPr id="2063" name="Group 196"/>
          <p:cNvGrpSpPr>
            <a:grpSpLocks/>
          </p:cNvGrpSpPr>
          <p:nvPr/>
        </p:nvGrpSpPr>
        <p:grpSpPr bwMode="auto">
          <a:xfrm>
            <a:off x="358775" y="360363"/>
            <a:ext cx="2316163" cy="193675"/>
            <a:chOff x="227" y="227"/>
            <a:chExt cx="1459" cy="122"/>
          </a:xfrm>
        </p:grpSpPr>
        <p:sp>
          <p:nvSpPr>
            <p:cNvPr id="2167" name="Text Box 197"/>
            <p:cNvSpPr txBox="1">
              <a:spLocks noChangeArrowheads="1"/>
            </p:cNvSpPr>
            <p:nvPr/>
          </p:nvSpPr>
          <p:spPr bwMode="auto">
            <a:xfrm>
              <a:off x="298" y="227"/>
              <a:ext cx="966" cy="11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defTabSz="1879600">
                <a:spcBef>
                  <a:spcPct val="50000"/>
                </a:spcBef>
              </a:pPr>
              <a:r>
                <a:rPr lang="en-US" altLang="ko-KR" sz="1200" b="1">
                  <a:latin typeface="Myriad Pro" pitchFamily="34" charset="0"/>
                  <a:ea typeface="맑은 고딕" pitchFamily="50" charset="-127"/>
                </a:rPr>
                <a:t>SPECIFICATIONS</a:t>
              </a:r>
            </a:p>
          </p:txBody>
        </p:sp>
        <p:grpSp>
          <p:nvGrpSpPr>
            <p:cNvPr id="2168" name="Group 198"/>
            <p:cNvGrpSpPr>
              <a:grpSpLocks/>
            </p:cNvGrpSpPr>
            <p:nvPr/>
          </p:nvGrpSpPr>
          <p:grpSpPr bwMode="auto">
            <a:xfrm>
              <a:off x="227" y="238"/>
              <a:ext cx="1459" cy="111"/>
              <a:chOff x="227" y="238"/>
              <a:chExt cx="1459" cy="111"/>
            </a:xfrm>
          </p:grpSpPr>
          <p:sp>
            <p:nvSpPr>
              <p:cNvPr id="2169" name="Rectangle 199"/>
              <p:cNvSpPr>
                <a:spLocks noChangeArrowheads="1"/>
              </p:cNvSpPr>
              <p:nvPr/>
            </p:nvSpPr>
            <p:spPr bwMode="auto">
              <a:xfrm>
                <a:off x="227" y="238"/>
                <a:ext cx="44" cy="111"/>
              </a:xfrm>
              <a:prstGeom prst="rect">
                <a:avLst/>
              </a:prstGeom>
              <a:solidFill>
                <a:schemeClr val="tx1"/>
              </a:solidFill>
              <a:ln w="3175" algn="ctr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ko-KR" altLang="en-US"/>
              </a:p>
            </p:txBody>
          </p:sp>
          <p:sp>
            <p:nvSpPr>
              <p:cNvPr id="2170" name="Line 200"/>
              <p:cNvSpPr>
                <a:spLocks noChangeShapeType="1"/>
              </p:cNvSpPr>
              <p:nvPr/>
            </p:nvSpPr>
            <p:spPr bwMode="auto">
              <a:xfrm>
                <a:off x="232" y="347"/>
                <a:ext cx="145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ko-KR" altLang="en-US"/>
              </a:p>
            </p:txBody>
          </p:sp>
        </p:grpSp>
      </p:grpSp>
      <p:sp>
        <p:nvSpPr>
          <p:cNvPr id="2064" name="Rectangle 335"/>
          <p:cNvSpPr>
            <a:spLocks noChangeArrowheads="1"/>
          </p:cNvSpPr>
          <p:nvPr/>
        </p:nvSpPr>
        <p:spPr bwMode="auto">
          <a:xfrm>
            <a:off x="358775" y="5573713"/>
            <a:ext cx="3135313" cy="52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defTabSz="696913">
              <a:lnSpc>
                <a:spcPct val="85000"/>
              </a:lnSpc>
              <a:spcBef>
                <a:spcPct val="20000"/>
              </a:spcBef>
            </a:pPr>
            <a:r>
              <a:rPr lang="en-US" altLang="ko-KR" sz="400" b="1">
                <a:solidFill>
                  <a:srgbClr val="000000"/>
                </a:solidFill>
                <a:latin typeface="Myriad Pro" pitchFamily="34" charset="0"/>
              </a:rPr>
              <a:t>* In accordance with customers’ request and OSD controller’s option, the specifications can be fixed or changed without notice.</a:t>
            </a:r>
          </a:p>
        </p:txBody>
      </p:sp>
      <p:sp>
        <p:nvSpPr>
          <p:cNvPr id="2065" name="Rectangle 495"/>
          <p:cNvSpPr>
            <a:spLocks noChangeArrowheads="1"/>
          </p:cNvSpPr>
          <p:nvPr/>
        </p:nvSpPr>
        <p:spPr bwMode="auto">
          <a:xfrm>
            <a:off x="1219200" y="4403725"/>
            <a:ext cx="2057400" cy="142875"/>
          </a:xfrm>
          <a:prstGeom prst="rect">
            <a:avLst/>
          </a:prstGeom>
          <a:noFill/>
          <a:ln w="6350" algn="ctr">
            <a:noFill/>
            <a:miter lim="800000"/>
            <a:headEnd/>
            <a:tailEnd/>
          </a:ln>
        </p:spPr>
        <p:txBody>
          <a:bodyPr lIns="41063" tIns="8213" rIns="8213" bIns="8213" anchor="ctr"/>
          <a:lstStyle/>
          <a:p>
            <a:pPr defTabSz="1042988">
              <a:spcBef>
                <a:spcPct val="20000"/>
              </a:spcBef>
            </a:pPr>
            <a:r>
              <a:rPr lang="en-US" altLang="ko-KR" sz="600" dirty="0" smtClean="0">
                <a:latin typeface="Myriad Pro" pitchFamily="34" charset="0"/>
              </a:rPr>
              <a:t>2.8~12.0mm </a:t>
            </a:r>
            <a:r>
              <a:rPr lang="en-US" altLang="ko-KR" sz="600" dirty="0">
                <a:latin typeface="Myriad Pro" pitchFamily="34" charset="0"/>
              </a:rPr>
              <a:t>Megapixel ICR V/F Lens</a:t>
            </a:r>
          </a:p>
        </p:txBody>
      </p:sp>
      <p:sp>
        <p:nvSpPr>
          <p:cNvPr id="2066" name="Rectangle 496"/>
          <p:cNvSpPr>
            <a:spLocks noChangeArrowheads="1"/>
          </p:cNvSpPr>
          <p:nvPr/>
        </p:nvSpPr>
        <p:spPr bwMode="auto">
          <a:xfrm>
            <a:off x="358775" y="4403725"/>
            <a:ext cx="858838" cy="142875"/>
          </a:xfrm>
          <a:prstGeom prst="rect">
            <a:avLst/>
          </a:prstGeom>
          <a:solidFill>
            <a:srgbClr val="CFCFCF"/>
          </a:solidFill>
          <a:ln w="6350" algn="ctr">
            <a:noFill/>
            <a:miter lim="800000"/>
            <a:headEnd/>
            <a:tailEnd/>
          </a:ln>
        </p:spPr>
        <p:txBody>
          <a:bodyPr lIns="41063" tIns="8213" rIns="8213" bIns="8213" anchor="ctr"/>
          <a:lstStyle/>
          <a:p>
            <a:pPr defTabSz="1042988">
              <a:spcBef>
                <a:spcPct val="20000"/>
              </a:spcBef>
            </a:pPr>
            <a:r>
              <a:rPr lang="en-US" altLang="ko-KR" sz="600">
                <a:latin typeface="Myriad Pro" pitchFamily="34" charset="0"/>
              </a:rPr>
              <a:t>Lens</a:t>
            </a:r>
          </a:p>
        </p:txBody>
      </p:sp>
      <p:sp>
        <p:nvSpPr>
          <p:cNvPr id="2067" name="Rectangle 421"/>
          <p:cNvSpPr>
            <a:spLocks noChangeArrowheads="1"/>
          </p:cNvSpPr>
          <p:nvPr/>
        </p:nvSpPr>
        <p:spPr bwMode="auto">
          <a:xfrm>
            <a:off x="358775" y="3124200"/>
            <a:ext cx="858838" cy="144463"/>
          </a:xfrm>
          <a:prstGeom prst="rect">
            <a:avLst/>
          </a:prstGeom>
          <a:solidFill>
            <a:srgbClr val="CFCFCF"/>
          </a:solidFill>
          <a:ln w="6350" algn="ctr">
            <a:noFill/>
            <a:miter lim="800000"/>
            <a:headEnd/>
            <a:tailEnd/>
          </a:ln>
        </p:spPr>
        <p:txBody>
          <a:bodyPr lIns="41063" tIns="8213" rIns="8213" bIns="8213" anchor="ctr"/>
          <a:lstStyle/>
          <a:p>
            <a:pPr defTabSz="1042988">
              <a:spcBef>
                <a:spcPct val="20000"/>
              </a:spcBef>
            </a:pPr>
            <a:r>
              <a:rPr lang="en-US" altLang="ko-KR" sz="600">
                <a:latin typeface="Myriad Pro" pitchFamily="34" charset="0"/>
              </a:rPr>
              <a:t>Sens-up</a:t>
            </a:r>
          </a:p>
        </p:txBody>
      </p:sp>
      <p:sp>
        <p:nvSpPr>
          <p:cNvPr id="2068" name="Rectangle 482"/>
          <p:cNvSpPr>
            <a:spLocks noChangeArrowheads="1"/>
          </p:cNvSpPr>
          <p:nvPr/>
        </p:nvSpPr>
        <p:spPr bwMode="auto">
          <a:xfrm>
            <a:off x="1216025" y="3124200"/>
            <a:ext cx="996950" cy="144463"/>
          </a:xfrm>
          <a:prstGeom prst="rect">
            <a:avLst/>
          </a:prstGeom>
          <a:noFill/>
          <a:ln w="6350" algn="ctr">
            <a:noFill/>
            <a:miter lim="800000"/>
            <a:headEnd/>
            <a:tailEnd/>
          </a:ln>
        </p:spPr>
        <p:txBody>
          <a:bodyPr lIns="41063" tIns="8213" rIns="8213" bIns="8213" anchor="ctr"/>
          <a:lstStyle/>
          <a:p>
            <a:pPr defTabSz="1042988">
              <a:spcBef>
                <a:spcPct val="20000"/>
              </a:spcBef>
            </a:pPr>
            <a:r>
              <a:rPr lang="en-US" altLang="ko-KR" sz="600" dirty="0">
                <a:latin typeface="Myriad Pro" pitchFamily="34" charset="0"/>
              </a:rPr>
              <a:t>ON / OFF (~ </a:t>
            </a:r>
            <a:r>
              <a:rPr lang="en-US" altLang="ko-KR" sz="600" dirty="0" smtClean="0">
                <a:latin typeface="Myriad Pro" pitchFamily="34" charset="0"/>
              </a:rPr>
              <a:t>x8)</a:t>
            </a:r>
            <a:endParaRPr lang="en-US" altLang="ko-KR" sz="600" dirty="0">
              <a:latin typeface="Myriad Pro" pitchFamily="34" charset="0"/>
            </a:endParaRPr>
          </a:p>
        </p:txBody>
      </p:sp>
      <p:sp>
        <p:nvSpPr>
          <p:cNvPr id="2069" name="Rectangle 421"/>
          <p:cNvSpPr>
            <a:spLocks noChangeArrowheads="1"/>
          </p:cNvSpPr>
          <p:nvPr/>
        </p:nvSpPr>
        <p:spPr bwMode="auto">
          <a:xfrm>
            <a:off x="358775" y="1930400"/>
            <a:ext cx="858838" cy="341313"/>
          </a:xfrm>
          <a:prstGeom prst="rect">
            <a:avLst/>
          </a:prstGeom>
          <a:solidFill>
            <a:srgbClr val="CFCFCF"/>
          </a:solidFill>
          <a:ln w="6350" algn="ctr">
            <a:noFill/>
            <a:miter lim="800000"/>
            <a:headEnd/>
            <a:tailEnd/>
          </a:ln>
        </p:spPr>
        <p:txBody>
          <a:bodyPr lIns="41063" tIns="8213" rIns="8213" bIns="8213" anchor="ctr"/>
          <a:lstStyle/>
          <a:p>
            <a:pPr defTabSz="1042988">
              <a:spcBef>
                <a:spcPct val="20000"/>
              </a:spcBef>
            </a:pPr>
            <a:r>
              <a:rPr lang="en-US" altLang="ko-KR" sz="600">
                <a:latin typeface="Myriad Pro" pitchFamily="34" charset="0"/>
              </a:rPr>
              <a:t>Electronic Shutter Speed</a:t>
            </a:r>
          </a:p>
        </p:txBody>
      </p:sp>
      <p:sp>
        <p:nvSpPr>
          <p:cNvPr id="2070" name="Rectangle 482"/>
          <p:cNvSpPr>
            <a:spLocks noChangeArrowheads="1"/>
          </p:cNvSpPr>
          <p:nvPr/>
        </p:nvSpPr>
        <p:spPr bwMode="auto">
          <a:xfrm>
            <a:off x="1216025" y="1930400"/>
            <a:ext cx="996950" cy="338138"/>
          </a:xfrm>
          <a:prstGeom prst="rect">
            <a:avLst/>
          </a:prstGeom>
          <a:noFill/>
          <a:ln w="6350" algn="ctr">
            <a:noFill/>
            <a:miter lim="800000"/>
            <a:headEnd/>
            <a:tailEnd/>
          </a:ln>
        </p:spPr>
        <p:txBody>
          <a:bodyPr lIns="41063" tIns="8213" rIns="8213" bIns="8213" anchor="ctr"/>
          <a:lstStyle/>
          <a:p>
            <a:pPr defTabSz="1042988">
              <a:spcBef>
                <a:spcPct val="20000"/>
              </a:spcBef>
            </a:pPr>
            <a:r>
              <a:rPr lang="en-US" altLang="ko-KR" sz="600" dirty="0">
                <a:latin typeface="Myriad Pro" pitchFamily="34" charset="0"/>
              </a:rPr>
              <a:t>AUTO / FLK </a:t>
            </a:r>
            <a:br>
              <a:rPr lang="en-US" altLang="ko-KR" sz="600" dirty="0">
                <a:latin typeface="Myriad Pro" pitchFamily="34" charset="0"/>
              </a:rPr>
            </a:br>
            <a:r>
              <a:rPr lang="en-US" altLang="ko-KR" sz="600" dirty="0">
                <a:latin typeface="Myriad Pro" pitchFamily="34" charset="0"/>
              </a:rPr>
              <a:t>NTSC : </a:t>
            </a:r>
            <a:r>
              <a:rPr lang="en-US" altLang="ko-KR" sz="600" dirty="0" smtClean="0">
                <a:latin typeface="Myriad Pro" pitchFamily="34" charset="0"/>
              </a:rPr>
              <a:t>1/30~1/50,000sec</a:t>
            </a:r>
            <a:r>
              <a:rPr lang="en-US" altLang="ko-KR" sz="600" dirty="0">
                <a:latin typeface="Myriad Pro" pitchFamily="34" charset="0"/>
              </a:rPr>
              <a:t/>
            </a:r>
            <a:br>
              <a:rPr lang="en-US" altLang="ko-KR" sz="600" dirty="0">
                <a:latin typeface="Myriad Pro" pitchFamily="34" charset="0"/>
              </a:rPr>
            </a:br>
            <a:r>
              <a:rPr lang="en-US" altLang="ko-KR" sz="600" dirty="0">
                <a:latin typeface="Myriad Pro" pitchFamily="34" charset="0"/>
              </a:rPr>
              <a:t>PAL : 1/25~1/50,000sec</a:t>
            </a:r>
          </a:p>
        </p:txBody>
      </p:sp>
      <p:sp>
        <p:nvSpPr>
          <p:cNvPr id="2071" name="Rectangle 421"/>
          <p:cNvSpPr>
            <a:spLocks noChangeArrowheads="1"/>
          </p:cNvSpPr>
          <p:nvPr/>
        </p:nvSpPr>
        <p:spPr bwMode="auto">
          <a:xfrm>
            <a:off x="358775" y="1498600"/>
            <a:ext cx="858838" cy="146050"/>
          </a:xfrm>
          <a:prstGeom prst="rect">
            <a:avLst/>
          </a:prstGeom>
          <a:solidFill>
            <a:srgbClr val="CFCFCF"/>
          </a:solidFill>
          <a:ln w="6350" algn="ctr">
            <a:noFill/>
            <a:miter lim="800000"/>
            <a:headEnd/>
            <a:tailEnd/>
          </a:ln>
        </p:spPr>
        <p:txBody>
          <a:bodyPr lIns="41063" tIns="8213" rIns="8213" bIns="8213" anchor="ctr"/>
          <a:lstStyle/>
          <a:p>
            <a:pPr defTabSz="1042988">
              <a:spcBef>
                <a:spcPct val="20000"/>
              </a:spcBef>
            </a:pPr>
            <a:r>
              <a:rPr lang="en-US" altLang="ko-KR" sz="600">
                <a:latin typeface="Myriad Pro" pitchFamily="34" charset="0"/>
              </a:rPr>
              <a:t>Video Output Mode</a:t>
            </a:r>
          </a:p>
        </p:txBody>
      </p:sp>
      <p:sp>
        <p:nvSpPr>
          <p:cNvPr id="2072" name="Rectangle 482"/>
          <p:cNvSpPr>
            <a:spLocks noChangeArrowheads="1"/>
          </p:cNvSpPr>
          <p:nvPr/>
        </p:nvSpPr>
        <p:spPr bwMode="auto">
          <a:xfrm>
            <a:off x="1216025" y="1498600"/>
            <a:ext cx="996950" cy="144463"/>
          </a:xfrm>
          <a:prstGeom prst="rect">
            <a:avLst/>
          </a:prstGeom>
          <a:noFill/>
          <a:ln w="6350" algn="ctr">
            <a:noFill/>
            <a:miter lim="800000"/>
            <a:headEnd/>
            <a:tailEnd/>
          </a:ln>
        </p:spPr>
        <p:txBody>
          <a:bodyPr lIns="41063" tIns="8213" rIns="8213" bIns="8213" anchor="ctr"/>
          <a:lstStyle/>
          <a:p>
            <a:pPr defTabSz="1042988">
              <a:spcBef>
                <a:spcPct val="20000"/>
              </a:spcBef>
            </a:pPr>
            <a:r>
              <a:rPr lang="en-US" altLang="ko-KR" sz="600">
                <a:latin typeface="Myriad Pro" pitchFamily="34" charset="0"/>
              </a:rPr>
              <a:t>1080P (1920x1080) 25P/30P</a:t>
            </a:r>
          </a:p>
        </p:txBody>
      </p:sp>
      <p:sp>
        <p:nvSpPr>
          <p:cNvPr id="2073" name="Rectangle 421"/>
          <p:cNvSpPr>
            <a:spLocks noChangeArrowheads="1"/>
          </p:cNvSpPr>
          <p:nvPr/>
        </p:nvSpPr>
        <p:spPr bwMode="auto">
          <a:xfrm>
            <a:off x="358775" y="1065213"/>
            <a:ext cx="858838" cy="146050"/>
          </a:xfrm>
          <a:prstGeom prst="rect">
            <a:avLst/>
          </a:prstGeom>
          <a:solidFill>
            <a:srgbClr val="CFCFCF"/>
          </a:solidFill>
          <a:ln w="6350" algn="ctr">
            <a:noFill/>
            <a:miter lim="800000"/>
            <a:headEnd/>
            <a:tailEnd/>
          </a:ln>
        </p:spPr>
        <p:txBody>
          <a:bodyPr lIns="41063" tIns="8213" rIns="8213" bIns="8213" anchor="ctr"/>
          <a:lstStyle/>
          <a:p>
            <a:pPr defTabSz="1042988">
              <a:spcBef>
                <a:spcPct val="20000"/>
              </a:spcBef>
            </a:pPr>
            <a:r>
              <a:rPr lang="en-US" altLang="ko-KR" sz="600">
                <a:latin typeface="Myriad Pro" pitchFamily="34" charset="0"/>
              </a:rPr>
              <a:t>Total Pixels</a:t>
            </a:r>
          </a:p>
        </p:txBody>
      </p:sp>
      <p:sp>
        <p:nvSpPr>
          <p:cNvPr id="2074" name="Rectangle 482"/>
          <p:cNvSpPr>
            <a:spLocks noChangeArrowheads="1"/>
          </p:cNvSpPr>
          <p:nvPr/>
        </p:nvSpPr>
        <p:spPr bwMode="auto">
          <a:xfrm>
            <a:off x="1216025" y="1065213"/>
            <a:ext cx="996950" cy="144462"/>
          </a:xfrm>
          <a:prstGeom prst="rect">
            <a:avLst/>
          </a:prstGeom>
          <a:noFill/>
          <a:ln w="6350" algn="ctr">
            <a:noFill/>
            <a:miter lim="800000"/>
            <a:headEnd/>
            <a:tailEnd/>
          </a:ln>
        </p:spPr>
        <p:txBody>
          <a:bodyPr lIns="41063" tIns="8213" rIns="8213" bIns="8213" anchor="ctr"/>
          <a:lstStyle/>
          <a:p>
            <a:pPr defTabSz="1042988">
              <a:spcBef>
                <a:spcPct val="20000"/>
              </a:spcBef>
            </a:pPr>
            <a:r>
              <a:rPr lang="en-US" altLang="ko-KR" sz="600">
                <a:latin typeface="Myriad Pro" pitchFamily="34" charset="0"/>
              </a:rPr>
              <a:t>2010(H) x 1108(V)</a:t>
            </a:r>
          </a:p>
        </p:txBody>
      </p:sp>
      <p:sp>
        <p:nvSpPr>
          <p:cNvPr id="2075" name="Rectangle 421"/>
          <p:cNvSpPr>
            <a:spLocks noChangeArrowheads="1"/>
          </p:cNvSpPr>
          <p:nvPr/>
        </p:nvSpPr>
        <p:spPr bwMode="auto">
          <a:xfrm>
            <a:off x="358775" y="1214438"/>
            <a:ext cx="858838" cy="146050"/>
          </a:xfrm>
          <a:prstGeom prst="rect">
            <a:avLst/>
          </a:prstGeom>
          <a:solidFill>
            <a:srgbClr val="CFCFCF"/>
          </a:solidFill>
          <a:ln w="6350" algn="ctr">
            <a:noFill/>
            <a:miter lim="800000"/>
            <a:headEnd/>
            <a:tailEnd/>
          </a:ln>
        </p:spPr>
        <p:txBody>
          <a:bodyPr lIns="41063" tIns="8213" rIns="8213" bIns="8213" anchor="ctr"/>
          <a:lstStyle/>
          <a:p>
            <a:pPr defTabSz="1042988">
              <a:spcBef>
                <a:spcPct val="20000"/>
              </a:spcBef>
            </a:pPr>
            <a:r>
              <a:rPr lang="en-US" altLang="ko-KR" sz="600">
                <a:latin typeface="Myriad Pro" pitchFamily="34" charset="0"/>
              </a:rPr>
              <a:t>Effective Pixels</a:t>
            </a:r>
          </a:p>
        </p:txBody>
      </p:sp>
      <p:sp>
        <p:nvSpPr>
          <p:cNvPr id="2076" name="Rectangle 482"/>
          <p:cNvSpPr>
            <a:spLocks noChangeArrowheads="1"/>
          </p:cNvSpPr>
          <p:nvPr/>
        </p:nvSpPr>
        <p:spPr bwMode="auto">
          <a:xfrm>
            <a:off x="1216025" y="1214438"/>
            <a:ext cx="996950" cy="144462"/>
          </a:xfrm>
          <a:prstGeom prst="rect">
            <a:avLst/>
          </a:prstGeom>
          <a:noFill/>
          <a:ln w="6350" algn="ctr">
            <a:noFill/>
            <a:miter lim="800000"/>
            <a:headEnd/>
            <a:tailEnd/>
          </a:ln>
        </p:spPr>
        <p:txBody>
          <a:bodyPr lIns="41063" tIns="8213" rIns="8213" bIns="8213" anchor="ctr"/>
          <a:lstStyle/>
          <a:p>
            <a:pPr defTabSz="1042988">
              <a:spcBef>
                <a:spcPct val="20000"/>
              </a:spcBef>
            </a:pPr>
            <a:r>
              <a:rPr lang="en-US" altLang="ko-KR" sz="600">
                <a:latin typeface="Myriad Pro" pitchFamily="34" charset="0"/>
              </a:rPr>
              <a:t>1944(H) x 1092(V)</a:t>
            </a:r>
          </a:p>
        </p:txBody>
      </p:sp>
      <p:sp>
        <p:nvSpPr>
          <p:cNvPr id="2077" name="Rectangle 421"/>
          <p:cNvSpPr>
            <a:spLocks noChangeArrowheads="1"/>
          </p:cNvSpPr>
          <p:nvPr/>
        </p:nvSpPr>
        <p:spPr bwMode="auto">
          <a:xfrm>
            <a:off x="358775" y="777875"/>
            <a:ext cx="858838" cy="146050"/>
          </a:xfrm>
          <a:prstGeom prst="rect">
            <a:avLst/>
          </a:prstGeom>
          <a:solidFill>
            <a:srgbClr val="CFCFCF"/>
          </a:solidFill>
          <a:ln w="6350" algn="ctr">
            <a:noFill/>
            <a:miter lim="800000"/>
            <a:headEnd/>
            <a:tailEnd/>
          </a:ln>
        </p:spPr>
        <p:txBody>
          <a:bodyPr lIns="41063" tIns="8213" rIns="8213" bIns="8213" anchor="ctr"/>
          <a:lstStyle/>
          <a:p>
            <a:pPr defTabSz="1042988">
              <a:spcBef>
                <a:spcPct val="20000"/>
              </a:spcBef>
            </a:pPr>
            <a:r>
              <a:rPr lang="en-US" altLang="ko-KR" sz="600">
                <a:latin typeface="Myriad Pro" pitchFamily="34" charset="0"/>
              </a:rPr>
              <a:t>Image Sensor</a:t>
            </a:r>
          </a:p>
        </p:txBody>
      </p:sp>
      <p:sp>
        <p:nvSpPr>
          <p:cNvPr id="2078" name="Rectangle 482"/>
          <p:cNvSpPr>
            <a:spLocks noChangeArrowheads="1"/>
          </p:cNvSpPr>
          <p:nvPr/>
        </p:nvSpPr>
        <p:spPr bwMode="auto">
          <a:xfrm>
            <a:off x="1216025" y="777875"/>
            <a:ext cx="996950" cy="144463"/>
          </a:xfrm>
          <a:prstGeom prst="rect">
            <a:avLst/>
          </a:prstGeom>
          <a:noFill/>
          <a:ln w="6350" algn="ctr">
            <a:noFill/>
            <a:miter lim="800000"/>
            <a:headEnd/>
            <a:tailEnd/>
          </a:ln>
        </p:spPr>
        <p:txBody>
          <a:bodyPr lIns="41063" tIns="8213" rIns="8213" bIns="8213" anchor="ctr"/>
          <a:lstStyle/>
          <a:p>
            <a:pPr defTabSz="1042988">
              <a:spcBef>
                <a:spcPct val="20000"/>
              </a:spcBef>
            </a:pPr>
            <a:r>
              <a:rPr lang="en-US" altLang="ko-KR" sz="600">
                <a:latin typeface="Myriad Pro" pitchFamily="34" charset="0"/>
              </a:rPr>
              <a:t>1/3“ 2.1Megapixel CMOS</a:t>
            </a:r>
          </a:p>
        </p:txBody>
      </p:sp>
      <p:sp>
        <p:nvSpPr>
          <p:cNvPr id="2079" name="Rectangle 443"/>
          <p:cNvSpPr>
            <a:spLocks noChangeArrowheads="1"/>
          </p:cNvSpPr>
          <p:nvPr/>
        </p:nvSpPr>
        <p:spPr bwMode="auto">
          <a:xfrm>
            <a:off x="1219200" y="4976813"/>
            <a:ext cx="1982788" cy="146050"/>
          </a:xfrm>
          <a:prstGeom prst="rect">
            <a:avLst/>
          </a:prstGeom>
          <a:noFill/>
          <a:ln w="6350" algn="ctr">
            <a:noFill/>
            <a:miter lim="800000"/>
            <a:headEnd/>
            <a:tailEnd/>
          </a:ln>
        </p:spPr>
        <p:txBody>
          <a:bodyPr lIns="41063" tIns="8213" rIns="8213" bIns="8213" anchor="ctr"/>
          <a:lstStyle/>
          <a:p>
            <a:pPr defTabSz="1042988">
              <a:spcBef>
                <a:spcPct val="20000"/>
              </a:spcBef>
            </a:pPr>
            <a:r>
              <a:rPr lang="en-US" altLang="ko-KR" sz="600">
                <a:latin typeface="Myriad Pro" pitchFamily="34" charset="0"/>
              </a:rPr>
              <a:t>-20°C ~ +50°C</a:t>
            </a:r>
          </a:p>
        </p:txBody>
      </p:sp>
      <p:sp>
        <p:nvSpPr>
          <p:cNvPr id="2080" name="Rectangle 444"/>
          <p:cNvSpPr>
            <a:spLocks noChangeArrowheads="1"/>
          </p:cNvSpPr>
          <p:nvPr/>
        </p:nvSpPr>
        <p:spPr bwMode="auto">
          <a:xfrm>
            <a:off x="358775" y="4976813"/>
            <a:ext cx="858838" cy="146050"/>
          </a:xfrm>
          <a:prstGeom prst="rect">
            <a:avLst/>
          </a:prstGeom>
          <a:solidFill>
            <a:srgbClr val="CFCFCF"/>
          </a:solidFill>
          <a:ln w="6350" algn="ctr">
            <a:noFill/>
            <a:miter lim="800000"/>
            <a:headEnd/>
            <a:tailEnd/>
          </a:ln>
        </p:spPr>
        <p:txBody>
          <a:bodyPr lIns="41063" tIns="8213" rIns="8213" bIns="8213" anchor="ctr"/>
          <a:lstStyle/>
          <a:p>
            <a:pPr defTabSz="1042988">
              <a:spcBef>
                <a:spcPct val="20000"/>
              </a:spcBef>
            </a:pPr>
            <a:r>
              <a:rPr lang="en-US" altLang="ko-KR" sz="600">
                <a:latin typeface="Myriad Pro" pitchFamily="34" charset="0"/>
              </a:rPr>
              <a:t>Operating Temperature</a:t>
            </a:r>
          </a:p>
        </p:txBody>
      </p:sp>
      <p:sp>
        <p:nvSpPr>
          <p:cNvPr id="2081" name="Rectangle 445"/>
          <p:cNvSpPr>
            <a:spLocks noChangeArrowheads="1"/>
          </p:cNvSpPr>
          <p:nvPr/>
        </p:nvSpPr>
        <p:spPr bwMode="auto">
          <a:xfrm>
            <a:off x="1219200" y="5118100"/>
            <a:ext cx="1982788" cy="144463"/>
          </a:xfrm>
          <a:prstGeom prst="rect">
            <a:avLst/>
          </a:prstGeom>
          <a:noFill/>
          <a:ln w="6350" algn="ctr">
            <a:noFill/>
            <a:miter lim="800000"/>
            <a:headEnd/>
            <a:tailEnd/>
          </a:ln>
        </p:spPr>
        <p:txBody>
          <a:bodyPr lIns="41063" tIns="8213" rIns="8213" bIns="8213" anchor="ctr"/>
          <a:lstStyle/>
          <a:p>
            <a:pPr defTabSz="1042988">
              <a:spcBef>
                <a:spcPct val="20000"/>
              </a:spcBef>
            </a:pPr>
            <a:r>
              <a:rPr lang="en-US" altLang="ko-KR" sz="600">
                <a:latin typeface="Myriad Pro" pitchFamily="34" charset="0"/>
              </a:rPr>
              <a:t>0% ~ 90% </a:t>
            </a:r>
          </a:p>
        </p:txBody>
      </p:sp>
      <p:sp>
        <p:nvSpPr>
          <p:cNvPr id="2082" name="Rectangle 446"/>
          <p:cNvSpPr>
            <a:spLocks noChangeArrowheads="1"/>
          </p:cNvSpPr>
          <p:nvPr/>
        </p:nvSpPr>
        <p:spPr bwMode="auto">
          <a:xfrm>
            <a:off x="358775" y="5118100"/>
            <a:ext cx="858838" cy="144463"/>
          </a:xfrm>
          <a:prstGeom prst="rect">
            <a:avLst/>
          </a:prstGeom>
          <a:solidFill>
            <a:srgbClr val="CFCFCF"/>
          </a:solidFill>
          <a:ln w="6350" algn="ctr">
            <a:noFill/>
            <a:miter lim="800000"/>
            <a:headEnd/>
            <a:tailEnd/>
          </a:ln>
        </p:spPr>
        <p:txBody>
          <a:bodyPr lIns="41063" tIns="8213" rIns="8213" bIns="8213" anchor="ctr"/>
          <a:lstStyle/>
          <a:p>
            <a:pPr defTabSz="1042988">
              <a:spcBef>
                <a:spcPct val="20000"/>
              </a:spcBef>
            </a:pPr>
            <a:r>
              <a:rPr lang="en-US" altLang="ko-KR" sz="600">
                <a:latin typeface="Myriad Pro" pitchFamily="34" charset="0"/>
              </a:rPr>
              <a:t>Operating Humidity</a:t>
            </a:r>
          </a:p>
        </p:txBody>
      </p:sp>
      <p:sp>
        <p:nvSpPr>
          <p:cNvPr id="2083" name="Rectangle 447"/>
          <p:cNvSpPr>
            <a:spLocks noChangeArrowheads="1"/>
          </p:cNvSpPr>
          <p:nvPr/>
        </p:nvSpPr>
        <p:spPr bwMode="auto">
          <a:xfrm>
            <a:off x="1219200" y="5262563"/>
            <a:ext cx="1982788" cy="144462"/>
          </a:xfrm>
          <a:prstGeom prst="rect">
            <a:avLst/>
          </a:prstGeom>
          <a:noFill/>
          <a:ln w="6350" algn="ctr">
            <a:noFill/>
            <a:miter lim="800000"/>
            <a:headEnd/>
            <a:tailEnd/>
          </a:ln>
        </p:spPr>
        <p:txBody>
          <a:bodyPr lIns="41063" tIns="8213" rIns="8213" bIns="8213" anchor="ctr"/>
          <a:lstStyle/>
          <a:p>
            <a:pPr defTabSz="1042988">
              <a:spcBef>
                <a:spcPct val="20000"/>
              </a:spcBef>
            </a:pPr>
            <a:r>
              <a:rPr lang="en-US" altLang="ko-KR" sz="600">
                <a:latin typeface="Myriad Pro" pitchFamily="34" charset="0"/>
              </a:rPr>
              <a:t>79.2(W) x 74.7(H) x 146.3(D)mm</a:t>
            </a:r>
          </a:p>
        </p:txBody>
      </p:sp>
      <p:sp>
        <p:nvSpPr>
          <p:cNvPr id="2084" name="Rectangle 448"/>
          <p:cNvSpPr>
            <a:spLocks noChangeArrowheads="1"/>
          </p:cNvSpPr>
          <p:nvPr/>
        </p:nvSpPr>
        <p:spPr bwMode="auto">
          <a:xfrm>
            <a:off x="358775" y="5262563"/>
            <a:ext cx="858838" cy="144462"/>
          </a:xfrm>
          <a:prstGeom prst="rect">
            <a:avLst/>
          </a:prstGeom>
          <a:solidFill>
            <a:srgbClr val="CFCFCF"/>
          </a:solidFill>
          <a:ln w="6350" algn="ctr">
            <a:noFill/>
            <a:miter lim="800000"/>
            <a:headEnd/>
            <a:tailEnd/>
          </a:ln>
        </p:spPr>
        <p:txBody>
          <a:bodyPr lIns="41063" tIns="8213" rIns="8213" bIns="8213" anchor="ctr"/>
          <a:lstStyle/>
          <a:p>
            <a:pPr defTabSz="1042988">
              <a:spcBef>
                <a:spcPct val="20000"/>
              </a:spcBef>
            </a:pPr>
            <a:r>
              <a:rPr lang="en-US" altLang="ko-KR" sz="600">
                <a:latin typeface="Myriad Pro" pitchFamily="34" charset="0"/>
              </a:rPr>
              <a:t>Dimension</a:t>
            </a:r>
          </a:p>
        </p:txBody>
      </p:sp>
      <p:sp>
        <p:nvSpPr>
          <p:cNvPr id="2085" name="Rectangle 441"/>
          <p:cNvSpPr>
            <a:spLocks noChangeArrowheads="1"/>
          </p:cNvSpPr>
          <p:nvPr/>
        </p:nvSpPr>
        <p:spPr bwMode="auto">
          <a:xfrm>
            <a:off x="1219200" y="4545013"/>
            <a:ext cx="1982788" cy="142875"/>
          </a:xfrm>
          <a:prstGeom prst="rect">
            <a:avLst/>
          </a:prstGeom>
          <a:noFill/>
          <a:ln w="6350" algn="ctr">
            <a:noFill/>
            <a:miter lim="800000"/>
            <a:headEnd/>
            <a:tailEnd/>
          </a:ln>
        </p:spPr>
        <p:txBody>
          <a:bodyPr lIns="41063" tIns="8213" rIns="8213" bIns="8213" anchor="ctr"/>
          <a:lstStyle/>
          <a:p>
            <a:pPr defTabSz="1042988">
              <a:spcBef>
                <a:spcPct val="20000"/>
              </a:spcBef>
            </a:pPr>
            <a:r>
              <a:rPr lang="en-US" altLang="ko-KR" sz="600">
                <a:latin typeface="Myriad Pro" pitchFamily="34" charset="0"/>
              </a:rPr>
              <a:t>30 pcs</a:t>
            </a:r>
          </a:p>
        </p:txBody>
      </p:sp>
      <p:sp>
        <p:nvSpPr>
          <p:cNvPr id="2086" name="Rectangle 442"/>
          <p:cNvSpPr>
            <a:spLocks noChangeArrowheads="1"/>
          </p:cNvSpPr>
          <p:nvPr/>
        </p:nvSpPr>
        <p:spPr bwMode="auto">
          <a:xfrm>
            <a:off x="358775" y="4545013"/>
            <a:ext cx="858838" cy="142875"/>
          </a:xfrm>
          <a:prstGeom prst="rect">
            <a:avLst/>
          </a:prstGeom>
          <a:solidFill>
            <a:srgbClr val="CFCFCF"/>
          </a:solidFill>
          <a:ln w="6350" algn="ctr">
            <a:noFill/>
            <a:miter lim="800000"/>
            <a:headEnd/>
            <a:tailEnd/>
          </a:ln>
        </p:spPr>
        <p:txBody>
          <a:bodyPr lIns="41063" tIns="8213" rIns="8213" bIns="8213" anchor="ctr"/>
          <a:lstStyle/>
          <a:p>
            <a:pPr defTabSz="1042988">
              <a:spcBef>
                <a:spcPct val="20000"/>
              </a:spcBef>
            </a:pPr>
            <a:r>
              <a:rPr lang="en-US" altLang="ko-KR" sz="600">
                <a:latin typeface="Myriad Pro" pitchFamily="34" charset="0"/>
              </a:rPr>
              <a:t>IR LED</a:t>
            </a:r>
          </a:p>
        </p:txBody>
      </p:sp>
      <p:sp>
        <p:nvSpPr>
          <p:cNvPr id="2087" name="Rectangle 439"/>
          <p:cNvSpPr>
            <a:spLocks noChangeArrowheads="1"/>
          </p:cNvSpPr>
          <p:nvPr/>
        </p:nvSpPr>
        <p:spPr bwMode="auto">
          <a:xfrm>
            <a:off x="1219200" y="4687888"/>
            <a:ext cx="1982788" cy="146050"/>
          </a:xfrm>
          <a:prstGeom prst="rect">
            <a:avLst/>
          </a:prstGeom>
          <a:noFill/>
          <a:ln w="6350" algn="ctr">
            <a:noFill/>
            <a:miter lim="800000"/>
            <a:headEnd/>
            <a:tailEnd/>
          </a:ln>
        </p:spPr>
        <p:txBody>
          <a:bodyPr lIns="41063" tIns="8213" rIns="8213" bIns="8213" anchor="ctr"/>
          <a:lstStyle/>
          <a:p>
            <a:pPr defTabSz="1042988">
              <a:spcBef>
                <a:spcPct val="20000"/>
              </a:spcBef>
            </a:pPr>
            <a:r>
              <a:rPr lang="en-US" altLang="ko-KR" sz="600">
                <a:latin typeface="Myriad Pro" pitchFamily="34" charset="0"/>
              </a:rPr>
              <a:t>DC 12V (±10%)</a:t>
            </a:r>
          </a:p>
        </p:txBody>
      </p:sp>
      <p:sp>
        <p:nvSpPr>
          <p:cNvPr id="2088" name="Rectangle 440"/>
          <p:cNvSpPr>
            <a:spLocks noChangeArrowheads="1"/>
          </p:cNvSpPr>
          <p:nvPr/>
        </p:nvSpPr>
        <p:spPr bwMode="auto">
          <a:xfrm>
            <a:off x="358775" y="4687888"/>
            <a:ext cx="858838" cy="146050"/>
          </a:xfrm>
          <a:prstGeom prst="rect">
            <a:avLst/>
          </a:prstGeom>
          <a:solidFill>
            <a:srgbClr val="CFCFCF"/>
          </a:solidFill>
          <a:ln w="6350" algn="ctr">
            <a:noFill/>
            <a:miter lim="800000"/>
            <a:headEnd/>
            <a:tailEnd/>
          </a:ln>
        </p:spPr>
        <p:txBody>
          <a:bodyPr lIns="41063" tIns="8213" rIns="8213" bIns="8213" anchor="ctr"/>
          <a:lstStyle/>
          <a:p>
            <a:pPr defTabSz="1042988">
              <a:spcBef>
                <a:spcPct val="20000"/>
              </a:spcBef>
            </a:pPr>
            <a:r>
              <a:rPr lang="en-US" altLang="ko-KR" sz="600">
                <a:latin typeface="Myriad Pro" pitchFamily="34" charset="0"/>
              </a:rPr>
              <a:t>Power Supply</a:t>
            </a:r>
          </a:p>
        </p:txBody>
      </p:sp>
      <p:sp>
        <p:nvSpPr>
          <p:cNvPr id="2089" name="Rectangle 441"/>
          <p:cNvSpPr>
            <a:spLocks noChangeArrowheads="1"/>
          </p:cNvSpPr>
          <p:nvPr/>
        </p:nvSpPr>
        <p:spPr bwMode="auto">
          <a:xfrm>
            <a:off x="1219200" y="4835525"/>
            <a:ext cx="1982788" cy="142875"/>
          </a:xfrm>
          <a:prstGeom prst="rect">
            <a:avLst/>
          </a:prstGeom>
          <a:noFill/>
          <a:ln w="6350" algn="ctr">
            <a:noFill/>
            <a:miter lim="800000"/>
            <a:headEnd/>
            <a:tailEnd/>
          </a:ln>
        </p:spPr>
        <p:txBody>
          <a:bodyPr lIns="41063" tIns="8213" rIns="8213" bIns="8213" anchor="ctr"/>
          <a:lstStyle/>
          <a:p>
            <a:pPr defTabSz="1042988">
              <a:spcBef>
                <a:spcPct val="20000"/>
              </a:spcBef>
            </a:pPr>
            <a:r>
              <a:rPr lang="en-US" altLang="ko-KR" sz="600">
                <a:latin typeface="Myriad Pro" pitchFamily="34" charset="0"/>
              </a:rPr>
              <a:t>LED Off : Max. 200mA / LED On : Max. 400mA</a:t>
            </a:r>
          </a:p>
        </p:txBody>
      </p:sp>
      <p:sp>
        <p:nvSpPr>
          <p:cNvPr id="2090" name="Rectangle 442"/>
          <p:cNvSpPr>
            <a:spLocks noChangeArrowheads="1"/>
          </p:cNvSpPr>
          <p:nvPr/>
        </p:nvSpPr>
        <p:spPr bwMode="auto">
          <a:xfrm>
            <a:off x="358775" y="4835525"/>
            <a:ext cx="858838" cy="142875"/>
          </a:xfrm>
          <a:prstGeom prst="rect">
            <a:avLst/>
          </a:prstGeom>
          <a:solidFill>
            <a:srgbClr val="CFCFCF"/>
          </a:solidFill>
          <a:ln w="6350" algn="ctr">
            <a:noFill/>
            <a:miter lim="800000"/>
            <a:headEnd/>
            <a:tailEnd/>
          </a:ln>
        </p:spPr>
        <p:txBody>
          <a:bodyPr lIns="41063" tIns="8213" rIns="8213" bIns="8213" anchor="ctr"/>
          <a:lstStyle/>
          <a:p>
            <a:pPr defTabSz="1042988">
              <a:spcBef>
                <a:spcPct val="20000"/>
              </a:spcBef>
            </a:pPr>
            <a:r>
              <a:rPr lang="en-US" altLang="ko-KR" sz="600">
                <a:latin typeface="Myriad Pro" pitchFamily="34" charset="0"/>
              </a:rPr>
              <a:t>Power Consumption</a:t>
            </a:r>
          </a:p>
        </p:txBody>
      </p:sp>
      <p:sp>
        <p:nvSpPr>
          <p:cNvPr id="2091" name="Rectangle 456"/>
          <p:cNvSpPr>
            <a:spLocks noChangeArrowheads="1"/>
          </p:cNvSpPr>
          <p:nvPr/>
        </p:nvSpPr>
        <p:spPr bwMode="auto">
          <a:xfrm>
            <a:off x="1219200" y="1360488"/>
            <a:ext cx="2133600" cy="142875"/>
          </a:xfrm>
          <a:prstGeom prst="rect">
            <a:avLst/>
          </a:prstGeom>
          <a:noFill/>
          <a:ln w="6350" algn="ctr">
            <a:noFill/>
            <a:miter lim="800000"/>
            <a:headEnd/>
            <a:tailEnd/>
          </a:ln>
        </p:spPr>
        <p:txBody>
          <a:bodyPr lIns="41063" tIns="8213" rIns="8213" bIns="8213" anchor="ctr"/>
          <a:lstStyle/>
          <a:p>
            <a:pPr defTabSz="1042988">
              <a:spcBef>
                <a:spcPct val="20000"/>
              </a:spcBef>
            </a:pPr>
            <a:r>
              <a:rPr lang="en-US" altLang="ko-KR" sz="600">
                <a:latin typeface="Myriad Pro" pitchFamily="34" charset="0"/>
              </a:rPr>
              <a:t>More than 50dB</a:t>
            </a:r>
          </a:p>
        </p:txBody>
      </p:sp>
      <p:sp>
        <p:nvSpPr>
          <p:cNvPr id="2092" name="Rectangle 457"/>
          <p:cNvSpPr>
            <a:spLocks noChangeArrowheads="1"/>
          </p:cNvSpPr>
          <p:nvPr/>
        </p:nvSpPr>
        <p:spPr bwMode="auto">
          <a:xfrm>
            <a:off x="358775" y="1360488"/>
            <a:ext cx="858838" cy="142875"/>
          </a:xfrm>
          <a:prstGeom prst="rect">
            <a:avLst/>
          </a:prstGeom>
          <a:solidFill>
            <a:srgbClr val="CFCFCF"/>
          </a:solidFill>
          <a:ln w="6350" algn="ctr">
            <a:noFill/>
            <a:miter lim="800000"/>
            <a:headEnd/>
            <a:tailEnd/>
          </a:ln>
        </p:spPr>
        <p:txBody>
          <a:bodyPr lIns="41063" tIns="8213" rIns="8213" bIns="8213" anchor="ctr"/>
          <a:lstStyle/>
          <a:p>
            <a:pPr defTabSz="1042988">
              <a:spcBef>
                <a:spcPct val="20000"/>
              </a:spcBef>
            </a:pPr>
            <a:r>
              <a:rPr lang="en-US" altLang="ko-KR" sz="600">
                <a:latin typeface="Myriad Pro" pitchFamily="34" charset="0"/>
              </a:rPr>
              <a:t>S/N Ratio</a:t>
            </a:r>
          </a:p>
        </p:txBody>
      </p:sp>
      <p:sp>
        <p:nvSpPr>
          <p:cNvPr id="2093" name="Line 477"/>
          <p:cNvSpPr>
            <a:spLocks noChangeShapeType="1"/>
          </p:cNvSpPr>
          <p:nvPr/>
        </p:nvSpPr>
        <p:spPr bwMode="auto">
          <a:xfrm>
            <a:off x="358775" y="1358900"/>
            <a:ext cx="3132138" cy="0"/>
          </a:xfrm>
          <a:prstGeom prst="line">
            <a:avLst/>
          </a:prstGeom>
          <a:noFill/>
          <a:ln w="31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2094" name="Rectangle 520"/>
          <p:cNvSpPr>
            <a:spLocks noChangeArrowheads="1"/>
          </p:cNvSpPr>
          <p:nvPr/>
        </p:nvSpPr>
        <p:spPr bwMode="auto">
          <a:xfrm>
            <a:off x="1219200" y="3414713"/>
            <a:ext cx="2044700" cy="142875"/>
          </a:xfrm>
          <a:prstGeom prst="rect">
            <a:avLst/>
          </a:prstGeom>
          <a:noFill/>
          <a:ln w="6350" algn="ctr">
            <a:noFill/>
            <a:miter lim="800000"/>
            <a:headEnd/>
            <a:tailEnd/>
          </a:ln>
        </p:spPr>
        <p:txBody>
          <a:bodyPr lIns="41063" tIns="8213" rIns="8213" bIns="8213" anchor="ctr"/>
          <a:lstStyle/>
          <a:p>
            <a:pPr defTabSz="1042988">
              <a:spcBef>
                <a:spcPct val="20000"/>
              </a:spcBef>
            </a:pPr>
            <a:r>
              <a:rPr lang="en-US" altLang="ko-KR" sz="600" dirty="0">
                <a:latin typeface="Myriad Pro" pitchFamily="34" charset="0"/>
              </a:rPr>
              <a:t>ON / OFF </a:t>
            </a:r>
            <a:r>
              <a:rPr lang="en-US" altLang="ko-KR" sz="600" dirty="0" smtClean="0">
                <a:latin typeface="Myriad Pro" pitchFamily="34" charset="0"/>
              </a:rPr>
              <a:t>(16 Zone </a:t>
            </a:r>
            <a:r>
              <a:rPr lang="en-US" altLang="ko-KR" sz="600" dirty="0">
                <a:latin typeface="Myriad Pro" pitchFamily="34" charset="0"/>
              </a:rPr>
              <a:t>Selectable)</a:t>
            </a:r>
          </a:p>
        </p:txBody>
      </p:sp>
      <p:sp>
        <p:nvSpPr>
          <p:cNvPr id="2095" name="Rectangle 521"/>
          <p:cNvSpPr>
            <a:spLocks noChangeArrowheads="1"/>
          </p:cNvSpPr>
          <p:nvPr/>
        </p:nvSpPr>
        <p:spPr bwMode="auto">
          <a:xfrm>
            <a:off x="358775" y="3414713"/>
            <a:ext cx="858838" cy="142875"/>
          </a:xfrm>
          <a:prstGeom prst="rect">
            <a:avLst/>
          </a:prstGeom>
          <a:solidFill>
            <a:srgbClr val="CFCFCF"/>
          </a:solidFill>
          <a:ln w="6350" algn="ctr">
            <a:noFill/>
            <a:miter lim="800000"/>
            <a:headEnd/>
            <a:tailEnd/>
          </a:ln>
        </p:spPr>
        <p:txBody>
          <a:bodyPr lIns="41063" tIns="8213" rIns="8213" bIns="8213" anchor="ctr"/>
          <a:lstStyle/>
          <a:p>
            <a:pPr defTabSz="1042988">
              <a:spcBef>
                <a:spcPct val="20000"/>
              </a:spcBef>
            </a:pPr>
            <a:r>
              <a:rPr lang="en-US" altLang="ko-KR" sz="600">
                <a:latin typeface="Myriad Pro" pitchFamily="34" charset="0"/>
              </a:rPr>
              <a:t>Privacy Masking</a:t>
            </a:r>
          </a:p>
        </p:txBody>
      </p:sp>
      <p:sp>
        <p:nvSpPr>
          <p:cNvPr id="2096" name="Rectangle 418"/>
          <p:cNvSpPr>
            <a:spLocks noChangeArrowheads="1"/>
          </p:cNvSpPr>
          <p:nvPr/>
        </p:nvSpPr>
        <p:spPr bwMode="auto">
          <a:xfrm>
            <a:off x="358775" y="638175"/>
            <a:ext cx="3132138" cy="144463"/>
          </a:xfrm>
          <a:prstGeom prst="rect">
            <a:avLst/>
          </a:prstGeom>
          <a:solidFill>
            <a:srgbClr val="CFCFCF"/>
          </a:solidFill>
          <a:ln w="6350" algn="ctr">
            <a:noFill/>
            <a:miter lim="800000"/>
            <a:headEnd/>
            <a:tailEnd/>
          </a:ln>
        </p:spPr>
        <p:txBody>
          <a:bodyPr lIns="41063" tIns="8213" rIns="8213" bIns="8213" anchor="ctr"/>
          <a:lstStyle/>
          <a:p>
            <a:pPr algn="ctr" defTabSz="1042988">
              <a:spcBef>
                <a:spcPct val="20000"/>
              </a:spcBef>
            </a:pPr>
            <a:r>
              <a:rPr lang="en-US" altLang="ko-KR" sz="700" b="1" dirty="0" smtClean="0">
                <a:latin typeface="Myriad Pro" pitchFamily="34" charset="0"/>
              </a:rPr>
              <a:t>SDI-UL222IRV</a:t>
            </a:r>
            <a:endParaRPr lang="en-US" altLang="ko-KR" sz="700" b="1" dirty="0">
              <a:latin typeface="Myriad Pro" pitchFamily="34" charset="0"/>
            </a:endParaRPr>
          </a:p>
        </p:txBody>
      </p:sp>
      <p:sp>
        <p:nvSpPr>
          <p:cNvPr id="2097" name="Line 419"/>
          <p:cNvSpPr>
            <a:spLocks noChangeShapeType="1"/>
          </p:cNvSpPr>
          <p:nvPr/>
        </p:nvSpPr>
        <p:spPr bwMode="auto">
          <a:xfrm>
            <a:off x="358775" y="639763"/>
            <a:ext cx="31321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2098" name="Line 422"/>
          <p:cNvSpPr>
            <a:spLocks noChangeShapeType="1"/>
          </p:cNvSpPr>
          <p:nvPr/>
        </p:nvSpPr>
        <p:spPr bwMode="auto">
          <a:xfrm>
            <a:off x="358775" y="779463"/>
            <a:ext cx="3132138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2099" name="Rectangle 425"/>
          <p:cNvSpPr>
            <a:spLocks noChangeArrowheads="1"/>
          </p:cNvSpPr>
          <p:nvPr/>
        </p:nvSpPr>
        <p:spPr bwMode="auto">
          <a:xfrm>
            <a:off x="358775" y="1643063"/>
            <a:ext cx="858838" cy="142875"/>
          </a:xfrm>
          <a:prstGeom prst="rect">
            <a:avLst/>
          </a:prstGeom>
          <a:solidFill>
            <a:srgbClr val="CFCFCF"/>
          </a:solidFill>
          <a:ln w="6350" algn="ctr">
            <a:noFill/>
            <a:miter lim="800000"/>
            <a:headEnd/>
            <a:tailEnd/>
          </a:ln>
        </p:spPr>
        <p:txBody>
          <a:bodyPr lIns="41063" tIns="8213" rIns="8213" bIns="8213" anchor="ctr"/>
          <a:lstStyle/>
          <a:p>
            <a:pPr defTabSz="1042988">
              <a:spcBef>
                <a:spcPct val="20000"/>
              </a:spcBef>
            </a:pPr>
            <a:r>
              <a:rPr lang="en-US" altLang="ko-KR" sz="600">
                <a:latin typeface="Myriad Pro" pitchFamily="34" charset="0"/>
              </a:rPr>
              <a:t>Video Output Level</a:t>
            </a:r>
          </a:p>
        </p:txBody>
      </p:sp>
      <p:sp>
        <p:nvSpPr>
          <p:cNvPr id="2100" name="Rectangle 426"/>
          <p:cNvSpPr>
            <a:spLocks noChangeArrowheads="1"/>
          </p:cNvSpPr>
          <p:nvPr/>
        </p:nvSpPr>
        <p:spPr bwMode="auto">
          <a:xfrm>
            <a:off x="1219200" y="1785938"/>
            <a:ext cx="2103438" cy="144462"/>
          </a:xfrm>
          <a:prstGeom prst="rect">
            <a:avLst/>
          </a:prstGeom>
          <a:noFill/>
          <a:ln w="6350" algn="ctr">
            <a:noFill/>
            <a:miter lim="800000"/>
            <a:headEnd/>
            <a:tailEnd/>
          </a:ln>
        </p:spPr>
        <p:txBody>
          <a:bodyPr lIns="41063" tIns="8213" rIns="8213" bIns="8213" anchor="ctr"/>
          <a:lstStyle/>
          <a:p>
            <a:pPr defTabSz="1042988">
              <a:spcBef>
                <a:spcPct val="20000"/>
              </a:spcBef>
            </a:pPr>
            <a:r>
              <a:rPr lang="en-US" altLang="ko-KR" sz="600" dirty="0">
                <a:latin typeface="Myriad Pro" pitchFamily="34" charset="0"/>
              </a:rPr>
              <a:t>Color : 0.5Lux (B/W : 0.1Lux / </a:t>
            </a:r>
            <a:r>
              <a:rPr lang="en-US" altLang="ko-KR" sz="600" dirty="0" err="1">
                <a:latin typeface="Myriad Pro" pitchFamily="34" charset="0"/>
              </a:rPr>
              <a:t>Sens</a:t>
            </a:r>
            <a:r>
              <a:rPr lang="en-US" altLang="ko-KR" sz="600" dirty="0">
                <a:latin typeface="Myriad Pro" pitchFamily="34" charset="0"/>
              </a:rPr>
              <a:t>-up </a:t>
            </a:r>
            <a:r>
              <a:rPr lang="en-US" altLang="ko-KR" sz="600" dirty="0" smtClean="0">
                <a:latin typeface="Myriad Pro" pitchFamily="34" charset="0"/>
              </a:rPr>
              <a:t>x8 </a:t>
            </a:r>
            <a:r>
              <a:rPr lang="en-US" altLang="ko-KR" sz="600" dirty="0">
                <a:latin typeface="Myriad Pro" pitchFamily="34" charset="0"/>
              </a:rPr>
              <a:t>: 0.02Lux)</a:t>
            </a:r>
          </a:p>
        </p:txBody>
      </p:sp>
      <p:sp>
        <p:nvSpPr>
          <p:cNvPr id="2101" name="Rectangle 427"/>
          <p:cNvSpPr>
            <a:spLocks noChangeArrowheads="1"/>
          </p:cNvSpPr>
          <p:nvPr/>
        </p:nvSpPr>
        <p:spPr bwMode="auto">
          <a:xfrm>
            <a:off x="358775" y="1785938"/>
            <a:ext cx="858838" cy="144462"/>
          </a:xfrm>
          <a:prstGeom prst="rect">
            <a:avLst/>
          </a:prstGeom>
          <a:solidFill>
            <a:srgbClr val="CFCFCF"/>
          </a:solidFill>
          <a:ln w="6350" algn="ctr">
            <a:noFill/>
            <a:miter lim="800000"/>
            <a:headEnd/>
            <a:tailEnd/>
          </a:ln>
        </p:spPr>
        <p:txBody>
          <a:bodyPr lIns="41063" tIns="8213" rIns="8213" bIns="8213" anchor="ctr"/>
          <a:lstStyle/>
          <a:p>
            <a:pPr defTabSz="1042988">
              <a:spcBef>
                <a:spcPct val="20000"/>
              </a:spcBef>
            </a:pPr>
            <a:r>
              <a:rPr lang="en-US" altLang="ko-KR" sz="600">
                <a:latin typeface="Myriad Pro" pitchFamily="34" charset="0"/>
              </a:rPr>
              <a:t>Min. Illumination</a:t>
            </a:r>
          </a:p>
        </p:txBody>
      </p:sp>
      <p:sp>
        <p:nvSpPr>
          <p:cNvPr id="2102" name="Rectangle 430"/>
          <p:cNvSpPr>
            <a:spLocks noChangeArrowheads="1"/>
          </p:cNvSpPr>
          <p:nvPr/>
        </p:nvSpPr>
        <p:spPr bwMode="auto">
          <a:xfrm>
            <a:off x="358775" y="2268538"/>
            <a:ext cx="858838" cy="142875"/>
          </a:xfrm>
          <a:prstGeom prst="rect">
            <a:avLst/>
          </a:prstGeom>
          <a:solidFill>
            <a:srgbClr val="CFCFCF"/>
          </a:solidFill>
          <a:ln w="6350" algn="ctr">
            <a:noFill/>
            <a:miter lim="800000"/>
            <a:headEnd/>
            <a:tailEnd/>
          </a:ln>
        </p:spPr>
        <p:txBody>
          <a:bodyPr lIns="41063" tIns="8213" rIns="8213" bIns="8213" anchor="ctr"/>
          <a:lstStyle/>
          <a:p>
            <a:pPr defTabSz="1042988">
              <a:spcBef>
                <a:spcPct val="20000"/>
              </a:spcBef>
            </a:pPr>
            <a:r>
              <a:rPr lang="en-US" altLang="ko-KR" sz="600">
                <a:latin typeface="Myriad Pro" pitchFamily="34" charset="0"/>
              </a:rPr>
              <a:t>White Balance</a:t>
            </a:r>
          </a:p>
        </p:txBody>
      </p:sp>
      <p:sp>
        <p:nvSpPr>
          <p:cNvPr id="2103" name="Rectangle 431"/>
          <p:cNvSpPr>
            <a:spLocks noChangeArrowheads="1"/>
          </p:cNvSpPr>
          <p:nvPr/>
        </p:nvSpPr>
        <p:spPr bwMode="auto">
          <a:xfrm>
            <a:off x="1219200" y="2411413"/>
            <a:ext cx="2068513" cy="139700"/>
          </a:xfrm>
          <a:prstGeom prst="rect">
            <a:avLst/>
          </a:prstGeom>
          <a:noFill/>
          <a:ln w="6350" algn="ctr">
            <a:noFill/>
            <a:miter lim="800000"/>
            <a:headEnd/>
            <a:tailEnd/>
          </a:ln>
        </p:spPr>
        <p:txBody>
          <a:bodyPr lIns="41063" tIns="8213" rIns="8213" bIns="8213" anchor="ctr"/>
          <a:lstStyle/>
          <a:p>
            <a:pPr defTabSz="1042988">
              <a:spcBef>
                <a:spcPct val="20000"/>
              </a:spcBef>
            </a:pPr>
            <a:r>
              <a:rPr lang="en-US" altLang="ko-KR" sz="600" dirty="0" smtClean="0">
                <a:latin typeface="Myriad Pro" pitchFamily="34" charset="0"/>
              </a:rPr>
              <a:t>BLC / HLC  / WDR / OFF</a:t>
            </a:r>
            <a:endParaRPr lang="en-US" altLang="ko-KR" sz="600" dirty="0">
              <a:latin typeface="Myriad Pro" pitchFamily="34" charset="0"/>
            </a:endParaRPr>
          </a:p>
        </p:txBody>
      </p:sp>
      <p:sp>
        <p:nvSpPr>
          <p:cNvPr id="2104" name="Rectangle 432"/>
          <p:cNvSpPr>
            <a:spLocks noChangeArrowheads="1"/>
          </p:cNvSpPr>
          <p:nvPr/>
        </p:nvSpPr>
        <p:spPr bwMode="auto">
          <a:xfrm>
            <a:off x="358775" y="2411413"/>
            <a:ext cx="858838" cy="139700"/>
          </a:xfrm>
          <a:prstGeom prst="rect">
            <a:avLst/>
          </a:prstGeom>
          <a:solidFill>
            <a:srgbClr val="CFCFCF"/>
          </a:solidFill>
          <a:ln w="6350" algn="ctr">
            <a:noFill/>
            <a:miter lim="800000"/>
            <a:headEnd/>
            <a:tailEnd/>
          </a:ln>
        </p:spPr>
        <p:txBody>
          <a:bodyPr lIns="41063" tIns="8213" rIns="8213" bIns="8213" anchor="ctr"/>
          <a:lstStyle/>
          <a:p>
            <a:pPr defTabSz="1042988">
              <a:spcBef>
                <a:spcPct val="20000"/>
              </a:spcBef>
            </a:pPr>
            <a:r>
              <a:rPr lang="en-US" altLang="ko-KR" sz="600">
                <a:latin typeface="Myriad Pro" pitchFamily="34" charset="0"/>
              </a:rPr>
              <a:t>Backlight Compensation</a:t>
            </a:r>
          </a:p>
        </p:txBody>
      </p:sp>
      <p:sp>
        <p:nvSpPr>
          <p:cNvPr id="2105" name="Rectangle 433"/>
          <p:cNvSpPr>
            <a:spLocks noChangeArrowheads="1"/>
          </p:cNvSpPr>
          <p:nvPr/>
        </p:nvSpPr>
        <p:spPr bwMode="auto">
          <a:xfrm>
            <a:off x="1219200" y="2551113"/>
            <a:ext cx="2068513" cy="146050"/>
          </a:xfrm>
          <a:prstGeom prst="rect">
            <a:avLst/>
          </a:prstGeom>
          <a:noFill/>
          <a:ln w="6350" algn="ctr">
            <a:noFill/>
            <a:miter lim="800000"/>
            <a:headEnd/>
            <a:tailEnd/>
          </a:ln>
        </p:spPr>
        <p:txBody>
          <a:bodyPr lIns="41063" tIns="8213" rIns="8213" bIns="8213" anchor="ctr"/>
          <a:lstStyle/>
          <a:p>
            <a:pPr defTabSz="1042988">
              <a:spcBef>
                <a:spcPct val="20000"/>
              </a:spcBef>
            </a:pPr>
            <a:r>
              <a:rPr lang="en-US" altLang="ko-KR" sz="600" dirty="0" smtClean="0">
                <a:latin typeface="Myriad Pro" pitchFamily="34" charset="0"/>
              </a:rPr>
              <a:t>ON / OFF</a:t>
            </a:r>
            <a:endParaRPr lang="en-US" altLang="ko-KR" sz="600" dirty="0">
              <a:latin typeface="Myriad Pro" pitchFamily="34" charset="0"/>
            </a:endParaRPr>
          </a:p>
        </p:txBody>
      </p:sp>
      <p:sp>
        <p:nvSpPr>
          <p:cNvPr id="2106" name="Rectangle 434"/>
          <p:cNvSpPr>
            <a:spLocks noChangeArrowheads="1"/>
          </p:cNvSpPr>
          <p:nvPr/>
        </p:nvSpPr>
        <p:spPr bwMode="auto">
          <a:xfrm>
            <a:off x="358775" y="2551113"/>
            <a:ext cx="858838" cy="146050"/>
          </a:xfrm>
          <a:prstGeom prst="rect">
            <a:avLst/>
          </a:prstGeom>
          <a:solidFill>
            <a:srgbClr val="CFCFCF"/>
          </a:solidFill>
          <a:ln w="6350" algn="ctr">
            <a:noFill/>
            <a:miter lim="800000"/>
            <a:headEnd/>
            <a:tailEnd/>
          </a:ln>
        </p:spPr>
        <p:txBody>
          <a:bodyPr lIns="41063" tIns="8213" rIns="8213" bIns="8213" anchor="ctr"/>
          <a:lstStyle/>
          <a:p>
            <a:pPr defTabSz="1042988">
              <a:spcBef>
                <a:spcPct val="20000"/>
              </a:spcBef>
            </a:pPr>
            <a:r>
              <a:rPr lang="en-US" altLang="ko-KR" sz="600" dirty="0" smtClean="0">
                <a:latin typeface="Myriad Pro" pitchFamily="34" charset="0"/>
              </a:rPr>
              <a:t>D-WDR</a:t>
            </a:r>
            <a:endParaRPr lang="en-US" altLang="ko-KR" sz="600" dirty="0">
              <a:latin typeface="Myriad Pro" pitchFamily="34" charset="0"/>
            </a:endParaRPr>
          </a:p>
        </p:txBody>
      </p:sp>
      <p:sp>
        <p:nvSpPr>
          <p:cNvPr id="2107" name="Rectangle 435"/>
          <p:cNvSpPr>
            <a:spLocks noChangeArrowheads="1"/>
          </p:cNvSpPr>
          <p:nvPr/>
        </p:nvSpPr>
        <p:spPr bwMode="auto">
          <a:xfrm>
            <a:off x="1219200" y="2697163"/>
            <a:ext cx="2057400" cy="141287"/>
          </a:xfrm>
          <a:prstGeom prst="rect">
            <a:avLst/>
          </a:prstGeom>
          <a:noFill/>
          <a:ln w="6350" algn="ctr">
            <a:noFill/>
            <a:miter lim="800000"/>
            <a:headEnd/>
            <a:tailEnd/>
          </a:ln>
        </p:spPr>
        <p:txBody>
          <a:bodyPr lIns="41063" tIns="8213" rIns="8213" bIns="8213" anchor="ctr"/>
          <a:lstStyle/>
          <a:p>
            <a:pPr defTabSz="1042988">
              <a:spcBef>
                <a:spcPct val="20000"/>
              </a:spcBef>
            </a:pPr>
            <a:r>
              <a:rPr lang="en-US" altLang="ko-KR" sz="600" dirty="0" smtClean="0">
                <a:latin typeface="Myriad Pro" pitchFamily="34" charset="0"/>
              </a:rPr>
              <a:t>0 ~ 20</a:t>
            </a:r>
            <a:endParaRPr lang="en-US" altLang="ko-KR" sz="600" dirty="0">
              <a:latin typeface="Myriad Pro" pitchFamily="34" charset="0"/>
            </a:endParaRPr>
          </a:p>
        </p:txBody>
      </p:sp>
      <p:sp>
        <p:nvSpPr>
          <p:cNvPr id="2108" name="Rectangle 436"/>
          <p:cNvSpPr>
            <a:spLocks noChangeArrowheads="1"/>
          </p:cNvSpPr>
          <p:nvPr/>
        </p:nvSpPr>
        <p:spPr bwMode="auto">
          <a:xfrm>
            <a:off x="358775" y="2697163"/>
            <a:ext cx="858838" cy="141287"/>
          </a:xfrm>
          <a:prstGeom prst="rect">
            <a:avLst/>
          </a:prstGeom>
          <a:solidFill>
            <a:srgbClr val="CFCFCF"/>
          </a:solidFill>
          <a:ln w="6350" algn="ctr">
            <a:noFill/>
            <a:miter lim="800000"/>
            <a:headEnd/>
            <a:tailEnd/>
          </a:ln>
        </p:spPr>
        <p:txBody>
          <a:bodyPr lIns="41063" tIns="8213" rIns="8213" bIns="8213" anchor="ctr"/>
          <a:lstStyle/>
          <a:p>
            <a:pPr defTabSz="1042988">
              <a:spcBef>
                <a:spcPct val="20000"/>
              </a:spcBef>
            </a:pPr>
            <a:r>
              <a:rPr lang="en-US" altLang="ko-KR" sz="600">
                <a:latin typeface="Myriad Pro" pitchFamily="34" charset="0"/>
              </a:rPr>
              <a:t>AGC</a:t>
            </a:r>
          </a:p>
        </p:txBody>
      </p:sp>
      <p:sp>
        <p:nvSpPr>
          <p:cNvPr id="2109" name="Rectangle 449"/>
          <p:cNvSpPr>
            <a:spLocks noChangeArrowheads="1"/>
          </p:cNvSpPr>
          <p:nvPr/>
        </p:nvSpPr>
        <p:spPr bwMode="auto">
          <a:xfrm>
            <a:off x="1219200" y="5405438"/>
            <a:ext cx="1982788" cy="144462"/>
          </a:xfrm>
          <a:prstGeom prst="rect">
            <a:avLst/>
          </a:prstGeom>
          <a:noFill/>
          <a:ln w="6350" algn="ctr">
            <a:noFill/>
            <a:miter lim="800000"/>
            <a:headEnd/>
            <a:tailEnd/>
          </a:ln>
        </p:spPr>
        <p:txBody>
          <a:bodyPr lIns="41063" tIns="8213" rIns="8213" bIns="8213" anchor="ctr"/>
          <a:lstStyle/>
          <a:p>
            <a:pPr defTabSz="1042988">
              <a:spcBef>
                <a:spcPct val="20000"/>
              </a:spcBef>
            </a:pPr>
            <a:r>
              <a:rPr lang="en-US" altLang="ko-KR" sz="600">
                <a:latin typeface="Myriad Pro" pitchFamily="34" charset="0"/>
              </a:rPr>
              <a:t>Approx. 888g (W/ Sunshield &amp; Bracket)</a:t>
            </a:r>
          </a:p>
        </p:txBody>
      </p:sp>
      <p:sp>
        <p:nvSpPr>
          <p:cNvPr id="2110" name="Rectangle 450"/>
          <p:cNvSpPr>
            <a:spLocks noChangeArrowheads="1"/>
          </p:cNvSpPr>
          <p:nvPr/>
        </p:nvSpPr>
        <p:spPr bwMode="auto">
          <a:xfrm>
            <a:off x="358775" y="5405438"/>
            <a:ext cx="858838" cy="144462"/>
          </a:xfrm>
          <a:prstGeom prst="rect">
            <a:avLst/>
          </a:prstGeom>
          <a:solidFill>
            <a:srgbClr val="CFCFCF"/>
          </a:solidFill>
          <a:ln w="6350" algn="ctr">
            <a:noFill/>
            <a:miter lim="800000"/>
            <a:headEnd/>
            <a:tailEnd/>
          </a:ln>
        </p:spPr>
        <p:txBody>
          <a:bodyPr lIns="41063" tIns="8213" rIns="8213" bIns="8213" anchor="ctr"/>
          <a:lstStyle/>
          <a:p>
            <a:pPr defTabSz="1042988">
              <a:spcBef>
                <a:spcPct val="20000"/>
              </a:spcBef>
            </a:pPr>
            <a:r>
              <a:rPr lang="en-US" altLang="ko-KR" sz="600">
                <a:latin typeface="Myriad Pro" pitchFamily="34" charset="0"/>
              </a:rPr>
              <a:t>Weight</a:t>
            </a:r>
          </a:p>
        </p:txBody>
      </p:sp>
      <p:sp>
        <p:nvSpPr>
          <p:cNvPr id="2111" name="Line 451"/>
          <p:cNvSpPr>
            <a:spLocks noChangeShapeType="1"/>
          </p:cNvSpPr>
          <p:nvPr/>
        </p:nvSpPr>
        <p:spPr bwMode="auto">
          <a:xfrm>
            <a:off x="358775" y="5549900"/>
            <a:ext cx="31321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2112" name="Rectangle 452"/>
          <p:cNvSpPr>
            <a:spLocks noChangeArrowheads="1"/>
          </p:cNvSpPr>
          <p:nvPr/>
        </p:nvSpPr>
        <p:spPr bwMode="auto">
          <a:xfrm>
            <a:off x="1219200" y="925513"/>
            <a:ext cx="2076450" cy="144462"/>
          </a:xfrm>
          <a:prstGeom prst="rect">
            <a:avLst/>
          </a:prstGeom>
          <a:noFill/>
          <a:ln w="6350" algn="ctr">
            <a:noFill/>
            <a:miter lim="800000"/>
            <a:headEnd/>
            <a:tailEnd/>
          </a:ln>
        </p:spPr>
        <p:txBody>
          <a:bodyPr lIns="41063" tIns="8213" rIns="8213" bIns="8213" anchor="ctr"/>
          <a:lstStyle/>
          <a:p>
            <a:pPr defTabSz="1042988">
              <a:spcBef>
                <a:spcPct val="20000"/>
              </a:spcBef>
            </a:pPr>
            <a:r>
              <a:rPr lang="en-US" altLang="ko-KR" sz="600">
                <a:latin typeface="Myriad Pro" pitchFamily="34" charset="0"/>
              </a:rPr>
              <a:t>Progressive Scan</a:t>
            </a:r>
          </a:p>
        </p:txBody>
      </p:sp>
      <p:sp>
        <p:nvSpPr>
          <p:cNvPr id="2113" name="Rectangle 453"/>
          <p:cNvSpPr>
            <a:spLocks noChangeArrowheads="1"/>
          </p:cNvSpPr>
          <p:nvPr/>
        </p:nvSpPr>
        <p:spPr bwMode="auto">
          <a:xfrm>
            <a:off x="358775" y="925513"/>
            <a:ext cx="858838" cy="144462"/>
          </a:xfrm>
          <a:prstGeom prst="rect">
            <a:avLst/>
          </a:prstGeom>
          <a:solidFill>
            <a:srgbClr val="CFCFCF"/>
          </a:solidFill>
          <a:ln w="6350" algn="ctr">
            <a:noFill/>
            <a:miter lim="800000"/>
            <a:headEnd/>
            <a:tailEnd/>
          </a:ln>
        </p:spPr>
        <p:txBody>
          <a:bodyPr lIns="41063" tIns="8213" rIns="8213" bIns="8213" anchor="ctr"/>
          <a:lstStyle/>
          <a:p>
            <a:pPr defTabSz="1042988">
              <a:spcBef>
                <a:spcPct val="20000"/>
              </a:spcBef>
            </a:pPr>
            <a:r>
              <a:rPr lang="en-US" altLang="ko-KR" sz="600">
                <a:latin typeface="Myriad Pro" pitchFamily="34" charset="0"/>
              </a:rPr>
              <a:t>Scanning System</a:t>
            </a:r>
          </a:p>
        </p:txBody>
      </p:sp>
      <p:sp>
        <p:nvSpPr>
          <p:cNvPr id="2114" name="Line 461"/>
          <p:cNvSpPr>
            <a:spLocks noChangeShapeType="1"/>
          </p:cNvSpPr>
          <p:nvPr/>
        </p:nvSpPr>
        <p:spPr bwMode="auto">
          <a:xfrm>
            <a:off x="358775" y="1787525"/>
            <a:ext cx="3132138" cy="0"/>
          </a:xfrm>
          <a:prstGeom prst="line">
            <a:avLst/>
          </a:prstGeom>
          <a:noFill/>
          <a:ln w="31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2115" name="Line 462"/>
          <p:cNvSpPr>
            <a:spLocks noChangeShapeType="1"/>
          </p:cNvSpPr>
          <p:nvPr/>
        </p:nvSpPr>
        <p:spPr bwMode="auto">
          <a:xfrm>
            <a:off x="358775" y="1930400"/>
            <a:ext cx="3132138" cy="0"/>
          </a:xfrm>
          <a:prstGeom prst="line">
            <a:avLst/>
          </a:prstGeom>
          <a:noFill/>
          <a:ln w="31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2116" name="Line 463"/>
          <p:cNvSpPr>
            <a:spLocks noChangeShapeType="1"/>
          </p:cNvSpPr>
          <p:nvPr/>
        </p:nvSpPr>
        <p:spPr bwMode="auto">
          <a:xfrm>
            <a:off x="358775" y="2268538"/>
            <a:ext cx="3132138" cy="0"/>
          </a:xfrm>
          <a:prstGeom prst="line">
            <a:avLst/>
          </a:prstGeom>
          <a:noFill/>
          <a:ln w="31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2117" name="Line 464"/>
          <p:cNvSpPr>
            <a:spLocks noChangeShapeType="1"/>
          </p:cNvSpPr>
          <p:nvPr/>
        </p:nvSpPr>
        <p:spPr bwMode="auto">
          <a:xfrm>
            <a:off x="358775" y="2552700"/>
            <a:ext cx="3132138" cy="0"/>
          </a:xfrm>
          <a:prstGeom prst="line">
            <a:avLst/>
          </a:prstGeom>
          <a:noFill/>
          <a:ln w="31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2118" name="Line 469"/>
          <p:cNvSpPr>
            <a:spLocks noChangeShapeType="1"/>
          </p:cNvSpPr>
          <p:nvPr/>
        </p:nvSpPr>
        <p:spPr bwMode="auto">
          <a:xfrm>
            <a:off x="358775" y="5407025"/>
            <a:ext cx="3132138" cy="0"/>
          </a:xfrm>
          <a:prstGeom prst="line">
            <a:avLst/>
          </a:prstGeom>
          <a:noFill/>
          <a:ln w="31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2119" name="Line 470"/>
          <p:cNvSpPr>
            <a:spLocks noChangeShapeType="1"/>
          </p:cNvSpPr>
          <p:nvPr/>
        </p:nvSpPr>
        <p:spPr bwMode="auto">
          <a:xfrm>
            <a:off x="358775" y="2697163"/>
            <a:ext cx="3132138" cy="0"/>
          </a:xfrm>
          <a:prstGeom prst="line">
            <a:avLst/>
          </a:prstGeom>
          <a:noFill/>
          <a:ln w="31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2120" name="Line 471"/>
          <p:cNvSpPr>
            <a:spLocks noChangeShapeType="1"/>
          </p:cNvSpPr>
          <p:nvPr/>
        </p:nvSpPr>
        <p:spPr bwMode="auto">
          <a:xfrm>
            <a:off x="358775" y="1068388"/>
            <a:ext cx="3132138" cy="0"/>
          </a:xfrm>
          <a:prstGeom prst="line">
            <a:avLst/>
          </a:prstGeom>
          <a:noFill/>
          <a:ln w="31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2121" name="Line 474"/>
          <p:cNvSpPr>
            <a:spLocks noChangeShapeType="1"/>
          </p:cNvSpPr>
          <p:nvPr/>
        </p:nvSpPr>
        <p:spPr bwMode="auto">
          <a:xfrm>
            <a:off x="358775" y="925513"/>
            <a:ext cx="3132138" cy="0"/>
          </a:xfrm>
          <a:prstGeom prst="line">
            <a:avLst/>
          </a:prstGeom>
          <a:noFill/>
          <a:ln w="31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2122" name="Line 478"/>
          <p:cNvSpPr>
            <a:spLocks noChangeShapeType="1"/>
          </p:cNvSpPr>
          <p:nvPr/>
        </p:nvSpPr>
        <p:spPr bwMode="auto">
          <a:xfrm>
            <a:off x="358775" y="2411413"/>
            <a:ext cx="3132138" cy="0"/>
          </a:xfrm>
          <a:prstGeom prst="line">
            <a:avLst/>
          </a:prstGeom>
          <a:noFill/>
          <a:ln w="31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2123" name="Rectangle 483"/>
          <p:cNvSpPr>
            <a:spLocks noChangeArrowheads="1"/>
          </p:cNvSpPr>
          <p:nvPr/>
        </p:nvSpPr>
        <p:spPr bwMode="auto">
          <a:xfrm>
            <a:off x="1219200" y="3692525"/>
            <a:ext cx="2019300" cy="144463"/>
          </a:xfrm>
          <a:prstGeom prst="rect">
            <a:avLst/>
          </a:prstGeom>
          <a:noFill/>
          <a:ln w="6350" algn="ctr">
            <a:noFill/>
            <a:miter lim="800000"/>
            <a:headEnd/>
            <a:tailEnd/>
          </a:ln>
        </p:spPr>
        <p:txBody>
          <a:bodyPr lIns="41063" tIns="8213" rIns="8213" bIns="8213" anchor="ctr"/>
          <a:lstStyle/>
          <a:p>
            <a:pPr defTabSz="1042988">
              <a:spcBef>
                <a:spcPct val="20000"/>
              </a:spcBef>
            </a:pPr>
            <a:r>
              <a:rPr lang="en-US" altLang="ko-KR" sz="600" dirty="0" smtClean="0">
                <a:latin typeface="Myriad Pro" pitchFamily="34" charset="0"/>
              </a:rPr>
              <a:t>MIRROP / D-ZOOM / FLIP</a:t>
            </a:r>
            <a:endParaRPr lang="en-US" altLang="ko-KR" sz="600" dirty="0">
              <a:latin typeface="Myriad Pro" pitchFamily="34" charset="0"/>
            </a:endParaRPr>
          </a:p>
        </p:txBody>
      </p:sp>
      <p:sp>
        <p:nvSpPr>
          <p:cNvPr id="2124" name="Rectangle 484"/>
          <p:cNvSpPr>
            <a:spLocks noChangeArrowheads="1"/>
          </p:cNvSpPr>
          <p:nvPr/>
        </p:nvSpPr>
        <p:spPr bwMode="auto">
          <a:xfrm>
            <a:off x="358775" y="3692525"/>
            <a:ext cx="858838" cy="144463"/>
          </a:xfrm>
          <a:prstGeom prst="rect">
            <a:avLst/>
          </a:prstGeom>
          <a:solidFill>
            <a:srgbClr val="CFCFCF"/>
          </a:solidFill>
          <a:ln w="6350" algn="ctr">
            <a:noFill/>
            <a:miter lim="800000"/>
            <a:headEnd/>
            <a:tailEnd/>
          </a:ln>
        </p:spPr>
        <p:txBody>
          <a:bodyPr lIns="41063" tIns="8213" rIns="8213" bIns="8213" anchor="ctr"/>
          <a:lstStyle/>
          <a:p>
            <a:pPr defTabSz="1042988">
              <a:spcBef>
                <a:spcPct val="20000"/>
              </a:spcBef>
            </a:pPr>
            <a:r>
              <a:rPr lang="en-US" altLang="ko-KR" sz="600">
                <a:latin typeface="Myriad Pro" pitchFamily="34" charset="0"/>
              </a:rPr>
              <a:t>D-Effect</a:t>
            </a:r>
          </a:p>
        </p:txBody>
      </p:sp>
      <p:sp>
        <p:nvSpPr>
          <p:cNvPr id="2125" name="Rectangle 485"/>
          <p:cNvSpPr>
            <a:spLocks noChangeArrowheads="1"/>
          </p:cNvSpPr>
          <p:nvPr/>
        </p:nvSpPr>
        <p:spPr bwMode="auto">
          <a:xfrm>
            <a:off x="1219200" y="3833813"/>
            <a:ext cx="2019300" cy="144462"/>
          </a:xfrm>
          <a:prstGeom prst="rect">
            <a:avLst/>
          </a:prstGeom>
          <a:noFill/>
          <a:ln w="6350" algn="ctr">
            <a:noFill/>
            <a:miter lim="800000"/>
            <a:headEnd/>
            <a:tailEnd/>
          </a:ln>
        </p:spPr>
        <p:txBody>
          <a:bodyPr lIns="41063" tIns="8213" rIns="8213" bIns="8213" anchor="ctr"/>
          <a:lstStyle/>
          <a:p>
            <a:pPr defTabSz="1042988">
              <a:spcBef>
                <a:spcPct val="20000"/>
              </a:spcBef>
            </a:pPr>
            <a:r>
              <a:rPr lang="en-US" altLang="ko-KR" sz="600" dirty="0" smtClean="0">
                <a:latin typeface="Myriad Pro" pitchFamily="34" charset="0"/>
              </a:rPr>
              <a:t>720P / 720P CROP / 1080P</a:t>
            </a:r>
            <a:endParaRPr lang="en-US" altLang="ko-KR" sz="600" dirty="0">
              <a:latin typeface="Myriad Pro" pitchFamily="34" charset="0"/>
            </a:endParaRPr>
          </a:p>
        </p:txBody>
      </p:sp>
      <p:sp>
        <p:nvSpPr>
          <p:cNvPr id="2126" name="Rectangle 486"/>
          <p:cNvSpPr>
            <a:spLocks noChangeArrowheads="1"/>
          </p:cNvSpPr>
          <p:nvPr/>
        </p:nvSpPr>
        <p:spPr bwMode="auto">
          <a:xfrm>
            <a:off x="358775" y="3833813"/>
            <a:ext cx="858838" cy="144462"/>
          </a:xfrm>
          <a:prstGeom prst="rect">
            <a:avLst/>
          </a:prstGeom>
          <a:solidFill>
            <a:srgbClr val="CFCFCF"/>
          </a:solidFill>
          <a:ln w="6350" algn="ctr">
            <a:noFill/>
            <a:miter lim="800000"/>
            <a:headEnd/>
            <a:tailEnd/>
          </a:ln>
        </p:spPr>
        <p:txBody>
          <a:bodyPr lIns="41063" tIns="8213" rIns="8213" bIns="8213" anchor="ctr"/>
          <a:lstStyle/>
          <a:p>
            <a:pPr defTabSz="1042988">
              <a:spcBef>
                <a:spcPct val="20000"/>
              </a:spcBef>
            </a:pPr>
            <a:r>
              <a:rPr lang="en-US" altLang="ko-KR" sz="600" dirty="0" smtClean="0">
                <a:latin typeface="Myriad Pro" pitchFamily="34" charset="0"/>
              </a:rPr>
              <a:t>Output Mode</a:t>
            </a:r>
            <a:endParaRPr lang="en-US" altLang="ko-KR" sz="600" dirty="0">
              <a:latin typeface="Myriad Pro" pitchFamily="34" charset="0"/>
            </a:endParaRPr>
          </a:p>
        </p:txBody>
      </p:sp>
      <p:sp>
        <p:nvSpPr>
          <p:cNvPr id="2127" name="Rectangle 487"/>
          <p:cNvSpPr>
            <a:spLocks noChangeArrowheads="1"/>
          </p:cNvSpPr>
          <p:nvPr/>
        </p:nvSpPr>
        <p:spPr bwMode="auto">
          <a:xfrm>
            <a:off x="1219200" y="3978275"/>
            <a:ext cx="2162175" cy="139700"/>
          </a:xfrm>
          <a:prstGeom prst="rect">
            <a:avLst/>
          </a:prstGeom>
          <a:noFill/>
          <a:ln w="6350" algn="ctr">
            <a:noFill/>
            <a:miter lim="800000"/>
            <a:headEnd/>
            <a:tailEnd/>
          </a:ln>
        </p:spPr>
        <p:txBody>
          <a:bodyPr lIns="41063" tIns="8213" rIns="8213" bIns="8213" anchor="ctr"/>
          <a:lstStyle/>
          <a:p>
            <a:pPr defTabSz="1042988">
              <a:spcBef>
                <a:spcPct val="20000"/>
              </a:spcBef>
            </a:pPr>
            <a:r>
              <a:rPr lang="en-US" altLang="ko-KR" sz="600" dirty="0" smtClean="0">
                <a:latin typeface="Myriad Pro" pitchFamily="34" charset="0"/>
              </a:rPr>
              <a:t>1080P-25FPS / 30FPS , 720P CROP-50FPS / 60FPS</a:t>
            </a:r>
            <a:endParaRPr lang="en-US" altLang="ko-KR" sz="600" dirty="0">
              <a:latin typeface="Myriad Pro" pitchFamily="34" charset="0"/>
            </a:endParaRPr>
          </a:p>
        </p:txBody>
      </p:sp>
      <p:sp>
        <p:nvSpPr>
          <p:cNvPr id="2128" name="Rectangle 488"/>
          <p:cNvSpPr>
            <a:spLocks noChangeArrowheads="1"/>
          </p:cNvSpPr>
          <p:nvPr/>
        </p:nvSpPr>
        <p:spPr bwMode="auto">
          <a:xfrm>
            <a:off x="358775" y="3978275"/>
            <a:ext cx="858838" cy="139700"/>
          </a:xfrm>
          <a:prstGeom prst="rect">
            <a:avLst/>
          </a:prstGeom>
          <a:solidFill>
            <a:srgbClr val="CFCFCF"/>
          </a:solidFill>
          <a:ln w="6350" algn="ctr">
            <a:noFill/>
            <a:miter lim="800000"/>
            <a:headEnd/>
            <a:tailEnd/>
          </a:ln>
        </p:spPr>
        <p:txBody>
          <a:bodyPr lIns="41063" tIns="8213" rIns="8213" bIns="8213" anchor="ctr"/>
          <a:lstStyle/>
          <a:p>
            <a:pPr defTabSz="1042988">
              <a:spcBef>
                <a:spcPct val="20000"/>
              </a:spcBef>
            </a:pPr>
            <a:r>
              <a:rPr lang="en-US" altLang="ko-KR" sz="600" dirty="0" smtClean="0">
                <a:latin typeface="Myriad Pro" pitchFamily="34" charset="0"/>
              </a:rPr>
              <a:t>Frame Rate</a:t>
            </a:r>
            <a:endParaRPr lang="en-US" altLang="ko-KR" sz="600" dirty="0">
              <a:latin typeface="Myriad Pro" pitchFamily="34" charset="0"/>
            </a:endParaRPr>
          </a:p>
        </p:txBody>
      </p:sp>
      <p:sp>
        <p:nvSpPr>
          <p:cNvPr id="2129" name="Rectangle 489"/>
          <p:cNvSpPr>
            <a:spLocks noChangeArrowheads="1"/>
          </p:cNvSpPr>
          <p:nvPr/>
        </p:nvSpPr>
        <p:spPr bwMode="auto">
          <a:xfrm>
            <a:off x="1219200" y="4116388"/>
            <a:ext cx="2019300" cy="146050"/>
          </a:xfrm>
          <a:prstGeom prst="rect">
            <a:avLst/>
          </a:prstGeom>
          <a:noFill/>
          <a:ln w="6350" algn="ctr">
            <a:noFill/>
            <a:miter lim="800000"/>
            <a:headEnd/>
            <a:tailEnd/>
          </a:ln>
        </p:spPr>
        <p:txBody>
          <a:bodyPr lIns="41063" tIns="8213" rIns="8213" bIns="8213" anchor="ctr"/>
          <a:lstStyle/>
          <a:p>
            <a:pPr defTabSz="1042988">
              <a:spcBef>
                <a:spcPct val="20000"/>
              </a:spcBef>
            </a:pPr>
            <a:r>
              <a:rPr lang="en-US" altLang="ko-KR" sz="600">
                <a:latin typeface="Myriad Pro" pitchFamily="34" charset="0"/>
              </a:rPr>
              <a:t>English (Selectable)</a:t>
            </a:r>
          </a:p>
        </p:txBody>
      </p:sp>
      <p:sp>
        <p:nvSpPr>
          <p:cNvPr id="2130" name="Rectangle 490"/>
          <p:cNvSpPr>
            <a:spLocks noChangeArrowheads="1"/>
          </p:cNvSpPr>
          <p:nvPr/>
        </p:nvSpPr>
        <p:spPr bwMode="auto">
          <a:xfrm>
            <a:off x="358775" y="4116388"/>
            <a:ext cx="858838" cy="146050"/>
          </a:xfrm>
          <a:prstGeom prst="rect">
            <a:avLst/>
          </a:prstGeom>
          <a:solidFill>
            <a:srgbClr val="CFCFCF"/>
          </a:solidFill>
          <a:ln w="6350" algn="ctr">
            <a:noFill/>
            <a:miter lim="800000"/>
            <a:headEnd/>
            <a:tailEnd/>
          </a:ln>
        </p:spPr>
        <p:txBody>
          <a:bodyPr lIns="41063" tIns="8213" rIns="8213" bIns="8213" anchor="ctr"/>
          <a:lstStyle/>
          <a:p>
            <a:pPr defTabSz="1042988">
              <a:spcBef>
                <a:spcPct val="20000"/>
              </a:spcBef>
            </a:pPr>
            <a:r>
              <a:rPr lang="en-US" altLang="ko-KR" sz="600">
                <a:latin typeface="Myriad Pro" pitchFamily="34" charset="0"/>
              </a:rPr>
              <a:t>Language</a:t>
            </a:r>
          </a:p>
        </p:txBody>
      </p:sp>
      <p:sp>
        <p:nvSpPr>
          <p:cNvPr id="2131" name="Rectangle 491"/>
          <p:cNvSpPr>
            <a:spLocks noChangeArrowheads="1"/>
          </p:cNvSpPr>
          <p:nvPr/>
        </p:nvSpPr>
        <p:spPr bwMode="auto">
          <a:xfrm>
            <a:off x="1219200" y="4262438"/>
            <a:ext cx="2068513" cy="141287"/>
          </a:xfrm>
          <a:prstGeom prst="rect">
            <a:avLst/>
          </a:prstGeom>
          <a:noFill/>
          <a:ln w="6350" algn="ctr">
            <a:noFill/>
            <a:miter lim="800000"/>
            <a:headEnd/>
            <a:tailEnd/>
          </a:ln>
        </p:spPr>
        <p:txBody>
          <a:bodyPr lIns="41063" tIns="8213" rIns="8213" bIns="8213" anchor="ctr"/>
          <a:lstStyle/>
          <a:p>
            <a:pPr defTabSz="1042988">
              <a:spcBef>
                <a:spcPct val="20000"/>
              </a:spcBef>
            </a:pPr>
            <a:r>
              <a:rPr lang="en-US" altLang="ko-KR" sz="600">
                <a:latin typeface="Myriad Pro" pitchFamily="34" charset="0"/>
              </a:rPr>
              <a:t>Built-in </a:t>
            </a:r>
          </a:p>
        </p:txBody>
      </p:sp>
      <p:sp>
        <p:nvSpPr>
          <p:cNvPr id="2132" name="Rectangle 492"/>
          <p:cNvSpPr>
            <a:spLocks noChangeArrowheads="1"/>
          </p:cNvSpPr>
          <p:nvPr/>
        </p:nvSpPr>
        <p:spPr bwMode="auto">
          <a:xfrm>
            <a:off x="358775" y="4262438"/>
            <a:ext cx="858838" cy="141287"/>
          </a:xfrm>
          <a:prstGeom prst="rect">
            <a:avLst/>
          </a:prstGeom>
          <a:solidFill>
            <a:srgbClr val="CFCFCF"/>
          </a:solidFill>
          <a:ln w="6350" algn="ctr">
            <a:noFill/>
            <a:miter lim="800000"/>
            <a:headEnd/>
            <a:tailEnd/>
          </a:ln>
        </p:spPr>
        <p:txBody>
          <a:bodyPr lIns="41063" tIns="8213" rIns="8213" bIns="8213" anchor="ctr"/>
          <a:lstStyle/>
          <a:p>
            <a:pPr defTabSz="1042988">
              <a:spcBef>
                <a:spcPct val="20000"/>
              </a:spcBef>
            </a:pPr>
            <a:r>
              <a:rPr lang="en-US" altLang="ko-KR" sz="600">
                <a:latin typeface="Myriad Pro" pitchFamily="34" charset="0"/>
              </a:rPr>
              <a:t>OSD</a:t>
            </a:r>
          </a:p>
        </p:txBody>
      </p:sp>
      <p:sp>
        <p:nvSpPr>
          <p:cNvPr id="2133" name="Rectangle 497"/>
          <p:cNvSpPr>
            <a:spLocks noChangeArrowheads="1"/>
          </p:cNvSpPr>
          <p:nvPr/>
        </p:nvSpPr>
        <p:spPr bwMode="auto">
          <a:xfrm>
            <a:off x="1219200" y="2981325"/>
            <a:ext cx="2019300" cy="142875"/>
          </a:xfrm>
          <a:prstGeom prst="rect">
            <a:avLst/>
          </a:prstGeom>
          <a:noFill/>
          <a:ln w="6350" algn="ctr">
            <a:noFill/>
            <a:miter lim="800000"/>
            <a:headEnd/>
            <a:tailEnd/>
          </a:ln>
        </p:spPr>
        <p:txBody>
          <a:bodyPr lIns="41063" tIns="8213" rIns="8213" bIns="8213" anchor="ctr"/>
          <a:lstStyle/>
          <a:p>
            <a:pPr defTabSz="1042988">
              <a:spcBef>
                <a:spcPct val="20000"/>
              </a:spcBef>
            </a:pPr>
            <a:r>
              <a:rPr lang="en-US" altLang="ko-KR" sz="600" dirty="0" smtClean="0">
                <a:latin typeface="Myriad Pro" pitchFamily="34" charset="0"/>
              </a:rPr>
              <a:t>OFF / LOW / MIDDLE / HIGH</a:t>
            </a:r>
            <a:endParaRPr lang="en-US" altLang="ko-KR" sz="600" dirty="0">
              <a:latin typeface="Myriad Pro" pitchFamily="34" charset="0"/>
            </a:endParaRPr>
          </a:p>
        </p:txBody>
      </p:sp>
      <p:sp>
        <p:nvSpPr>
          <p:cNvPr id="2134" name="Rectangle 498"/>
          <p:cNvSpPr>
            <a:spLocks noChangeArrowheads="1"/>
          </p:cNvSpPr>
          <p:nvPr/>
        </p:nvSpPr>
        <p:spPr bwMode="auto">
          <a:xfrm>
            <a:off x="358775" y="2981325"/>
            <a:ext cx="858838" cy="142875"/>
          </a:xfrm>
          <a:prstGeom prst="rect">
            <a:avLst/>
          </a:prstGeom>
          <a:solidFill>
            <a:srgbClr val="CFCFCF"/>
          </a:solidFill>
          <a:ln w="6350" algn="ctr">
            <a:noFill/>
            <a:miter lim="800000"/>
            <a:headEnd/>
            <a:tailEnd/>
          </a:ln>
        </p:spPr>
        <p:txBody>
          <a:bodyPr lIns="41063" tIns="8213" rIns="8213" bIns="8213" anchor="ctr"/>
          <a:lstStyle/>
          <a:p>
            <a:pPr defTabSz="1042988">
              <a:spcBef>
                <a:spcPct val="20000"/>
              </a:spcBef>
            </a:pPr>
            <a:r>
              <a:rPr lang="en-US" altLang="ko-KR" sz="600" dirty="0" smtClean="0">
                <a:latin typeface="Myriad Pro" pitchFamily="34" charset="0"/>
              </a:rPr>
              <a:t>DNR</a:t>
            </a:r>
            <a:endParaRPr lang="en-US" altLang="ko-KR" sz="600" dirty="0">
              <a:latin typeface="Myriad Pro" pitchFamily="34" charset="0"/>
            </a:endParaRPr>
          </a:p>
        </p:txBody>
      </p:sp>
      <p:sp>
        <p:nvSpPr>
          <p:cNvPr id="2135" name="Rectangle 499"/>
          <p:cNvSpPr>
            <a:spLocks noChangeArrowheads="1"/>
          </p:cNvSpPr>
          <p:nvPr/>
        </p:nvSpPr>
        <p:spPr bwMode="auto">
          <a:xfrm>
            <a:off x="1219200" y="3273425"/>
            <a:ext cx="2044700" cy="141288"/>
          </a:xfrm>
          <a:prstGeom prst="rect">
            <a:avLst/>
          </a:prstGeom>
          <a:noFill/>
          <a:ln w="6350" algn="ctr">
            <a:noFill/>
            <a:miter lim="800000"/>
            <a:headEnd/>
            <a:tailEnd/>
          </a:ln>
        </p:spPr>
        <p:txBody>
          <a:bodyPr lIns="41063" tIns="8213" rIns="8213" bIns="8213" anchor="ctr"/>
          <a:lstStyle/>
          <a:p>
            <a:pPr defTabSz="1042988">
              <a:spcBef>
                <a:spcPct val="20000"/>
              </a:spcBef>
            </a:pPr>
            <a:r>
              <a:rPr lang="en-US" altLang="ko-KR" sz="600" dirty="0">
                <a:latin typeface="Myriad Pro" pitchFamily="34" charset="0"/>
              </a:rPr>
              <a:t>ON / OFF </a:t>
            </a:r>
          </a:p>
        </p:txBody>
      </p:sp>
      <p:sp>
        <p:nvSpPr>
          <p:cNvPr id="2136" name="Rectangle 500"/>
          <p:cNvSpPr>
            <a:spLocks noChangeArrowheads="1"/>
          </p:cNvSpPr>
          <p:nvPr/>
        </p:nvSpPr>
        <p:spPr bwMode="auto">
          <a:xfrm>
            <a:off x="358775" y="3273425"/>
            <a:ext cx="858838" cy="141288"/>
          </a:xfrm>
          <a:prstGeom prst="rect">
            <a:avLst/>
          </a:prstGeom>
          <a:solidFill>
            <a:srgbClr val="CFCFCF"/>
          </a:solidFill>
          <a:ln w="6350" algn="ctr">
            <a:noFill/>
            <a:miter lim="800000"/>
            <a:headEnd/>
            <a:tailEnd/>
          </a:ln>
        </p:spPr>
        <p:txBody>
          <a:bodyPr lIns="41063" tIns="8213" rIns="8213" bIns="8213" anchor="ctr"/>
          <a:lstStyle/>
          <a:p>
            <a:pPr defTabSz="1042988">
              <a:spcBef>
                <a:spcPct val="20000"/>
              </a:spcBef>
            </a:pPr>
            <a:r>
              <a:rPr lang="en-US" altLang="ko-KR" sz="600">
                <a:latin typeface="Myriad Pro" pitchFamily="34" charset="0"/>
              </a:rPr>
              <a:t>Motion Detection</a:t>
            </a:r>
          </a:p>
        </p:txBody>
      </p:sp>
      <p:sp>
        <p:nvSpPr>
          <p:cNvPr id="2137" name="Line 501"/>
          <p:cNvSpPr>
            <a:spLocks noChangeShapeType="1"/>
          </p:cNvSpPr>
          <p:nvPr/>
        </p:nvSpPr>
        <p:spPr bwMode="auto">
          <a:xfrm>
            <a:off x="358775" y="3835400"/>
            <a:ext cx="3132138" cy="0"/>
          </a:xfrm>
          <a:prstGeom prst="line">
            <a:avLst/>
          </a:prstGeom>
          <a:noFill/>
          <a:ln w="31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2138" name="Line 502"/>
          <p:cNvSpPr>
            <a:spLocks noChangeShapeType="1"/>
          </p:cNvSpPr>
          <p:nvPr/>
        </p:nvSpPr>
        <p:spPr bwMode="auto">
          <a:xfrm>
            <a:off x="358775" y="3979863"/>
            <a:ext cx="3132138" cy="0"/>
          </a:xfrm>
          <a:prstGeom prst="line">
            <a:avLst/>
          </a:prstGeom>
          <a:noFill/>
          <a:ln w="31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2139" name="Line 503"/>
          <p:cNvSpPr>
            <a:spLocks noChangeShapeType="1"/>
          </p:cNvSpPr>
          <p:nvPr/>
        </p:nvSpPr>
        <p:spPr bwMode="auto">
          <a:xfrm>
            <a:off x="358775" y="4117975"/>
            <a:ext cx="3132138" cy="0"/>
          </a:xfrm>
          <a:prstGeom prst="line">
            <a:avLst/>
          </a:prstGeom>
          <a:noFill/>
          <a:ln w="31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2140" name="Line 504"/>
          <p:cNvSpPr>
            <a:spLocks noChangeShapeType="1"/>
          </p:cNvSpPr>
          <p:nvPr/>
        </p:nvSpPr>
        <p:spPr bwMode="auto">
          <a:xfrm>
            <a:off x="358775" y="4403725"/>
            <a:ext cx="3132138" cy="0"/>
          </a:xfrm>
          <a:prstGeom prst="line">
            <a:avLst/>
          </a:prstGeom>
          <a:noFill/>
          <a:ln w="31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2141" name="Line 508"/>
          <p:cNvSpPr>
            <a:spLocks noChangeShapeType="1"/>
          </p:cNvSpPr>
          <p:nvPr/>
        </p:nvSpPr>
        <p:spPr bwMode="auto">
          <a:xfrm>
            <a:off x="358775" y="3124200"/>
            <a:ext cx="3132138" cy="0"/>
          </a:xfrm>
          <a:prstGeom prst="line">
            <a:avLst/>
          </a:prstGeom>
          <a:noFill/>
          <a:ln w="31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2142" name="Line 509"/>
          <p:cNvSpPr>
            <a:spLocks noChangeShapeType="1"/>
          </p:cNvSpPr>
          <p:nvPr/>
        </p:nvSpPr>
        <p:spPr bwMode="auto">
          <a:xfrm>
            <a:off x="358775" y="3270250"/>
            <a:ext cx="3132138" cy="0"/>
          </a:xfrm>
          <a:prstGeom prst="line">
            <a:avLst/>
          </a:prstGeom>
          <a:noFill/>
          <a:ln w="31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2143" name="Rectangle 513"/>
          <p:cNvSpPr>
            <a:spLocks noChangeArrowheads="1"/>
          </p:cNvSpPr>
          <p:nvPr/>
        </p:nvSpPr>
        <p:spPr bwMode="auto">
          <a:xfrm>
            <a:off x="1219200" y="1644650"/>
            <a:ext cx="2043113" cy="141288"/>
          </a:xfrm>
          <a:prstGeom prst="rect">
            <a:avLst/>
          </a:prstGeom>
          <a:noFill/>
          <a:ln w="6350" algn="ctr">
            <a:noFill/>
            <a:miter lim="800000"/>
            <a:headEnd/>
            <a:tailEnd/>
          </a:ln>
        </p:spPr>
        <p:txBody>
          <a:bodyPr lIns="41063" tIns="8213" rIns="8213" bIns="8213" anchor="ctr"/>
          <a:lstStyle/>
          <a:p>
            <a:pPr defTabSz="1042988">
              <a:spcBef>
                <a:spcPct val="20000"/>
              </a:spcBef>
            </a:pPr>
            <a:r>
              <a:rPr lang="en-US" altLang="ko-KR" sz="600" dirty="0">
                <a:latin typeface="Myriad Pro" pitchFamily="34" charset="0"/>
              </a:rPr>
              <a:t>HD-SDI / 1.0Vp-p (75</a:t>
            </a:r>
            <a:r>
              <a:rPr lang="el-GR" altLang="ko-KR" sz="600" dirty="0">
                <a:latin typeface="Myriad Pro" pitchFamily="34" charset="0"/>
              </a:rPr>
              <a:t>Ω, </a:t>
            </a:r>
            <a:r>
              <a:rPr lang="en-US" altLang="ko-KR" sz="600" dirty="0">
                <a:latin typeface="Myriad Pro" pitchFamily="34" charset="0"/>
              </a:rPr>
              <a:t>Composite) NTSC/PAL </a:t>
            </a:r>
            <a:r>
              <a:rPr lang="en-US" altLang="ko-KR" sz="600" dirty="0" smtClean="0">
                <a:latin typeface="Myriad Pro" pitchFamily="34" charset="0"/>
              </a:rPr>
              <a:t>(W/O WDR)</a:t>
            </a:r>
            <a:endParaRPr lang="en-US" altLang="ko-KR" sz="600" dirty="0">
              <a:latin typeface="Myriad Pro" pitchFamily="34" charset="0"/>
            </a:endParaRPr>
          </a:p>
        </p:txBody>
      </p:sp>
      <p:sp>
        <p:nvSpPr>
          <p:cNvPr id="2144" name="Rectangle 516"/>
          <p:cNvSpPr>
            <a:spLocks noChangeArrowheads="1"/>
          </p:cNvSpPr>
          <p:nvPr/>
        </p:nvSpPr>
        <p:spPr bwMode="auto">
          <a:xfrm>
            <a:off x="1219200" y="2270125"/>
            <a:ext cx="2152650" cy="142875"/>
          </a:xfrm>
          <a:prstGeom prst="rect">
            <a:avLst/>
          </a:prstGeom>
          <a:noFill/>
          <a:ln w="6350" algn="ctr">
            <a:noFill/>
            <a:miter lim="800000"/>
            <a:headEnd/>
            <a:tailEnd/>
          </a:ln>
        </p:spPr>
        <p:txBody>
          <a:bodyPr lIns="41063" tIns="8213" rIns="8213" bIns="8213" anchor="ctr"/>
          <a:lstStyle/>
          <a:p>
            <a:pPr defTabSz="1042988">
              <a:spcBef>
                <a:spcPct val="20000"/>
              </a:spcBef>
            </a:pPr>
            <a:r>
              <a:rPr lang="en-US" altLang="ko-KR" sz="600" dirty="0" smtClean="0">
                <a:latin typeface="Myriad Pro" pitchFamily="34" charset="0"/>
              </a:rPr>
              <a:t>AUTO / AUTOEXT / PRESET / MANUAL</a:t>
            </a:r>
            <a:endParaRPr lang="en-US" altLang="ko-KR" sz="600" dirty="0">
              <a:latin typeface="Myriad Pro" pitchFamily="34" charset="0"/>
            </a:endParaRPr>
          </a:p>
        </p:txBody>
      </p:sp>
      <p:sp>
        <p:nvSpPr>
          <p:cNvPr id="2145" name="Line 519"/>
          <p:cNvSpPr>
            <a:spLocks noChangeShapeType="1"/>
          </p:cNvSpPr>
          <p:nvPr/>
        </p:nvSpPr>
        <p:spPr bwMode="auto">
          <a:xfrm>
            <a:off x="358775" y="4262438"/>
            <a:ext cx="3132138" cy="0"/>
          </a:xfrm>
          <a:prstGeom prst="line">
            <a:avLst/>
          </a:prstGeom>
          <a:noFill/>
          <a:ln w="31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2146" name="Rectangle 520"/>
          <p:cNvSpPr>
            <a:spLocks noChangeArrowheads="1"/>
          </p:cNvSpPr>
          <p:nvPr/>
        </p:nvSpPr>
        <p:spPr bwMode="auto">
          <a:xfrm>
            <a:off x="1219200" y="3552825"/>
            <a:ext cx="2044700" cy="142875"/>
          </a:xfrm>
          <a:prstGeom prst="rect">
            <a:avLst/>
          </a:prstGeom>
          <a:noFill/>
          <a:ln w="6350" algn="ctr">
            <a:noFill/>
            <a:miter lim="800000"/>
            <a:headEnd/>
            <a:tailEnd/>
          </a:ln>
        </p:spPr>
        <p:txBody>
          <a:bodyPr lIns="41063" tIns="8213" rIns="8213" bIns="8213" anchor="ctr"/>
          <a:lstStyle/>
          <a:p>
            <a:pPr defTabSz="1042988">
              <a:spcBef>
                <a:spcPct val="20000"/>
              </a:spcBef>
            </a:pPr>
            <a:r>
              <a:rPr lang="en-US" altLang="ko-KR" sz="600" dirty="0" smtClean="0">
                <a:latin typeface="Myriad Pro" pitchFamily="34" charset="0"/>
              </a:rPr>
              <a:t>ON / OFF</a:t>
            </a:r>
            <a:endParaRPr lang="en-US" altLang="ko-KR" sz="600" dirty="0">
              <a:latin typeface="Myriad Pro" pitchFamily="34" charset="0"/>
            </a:endParaRPr>
          </a:p>
        </p:txBody>
      </p:sp>
      <p:sp>
        <p:nvSpPr>
          <p:cNvPr id="2147" name="Rectangle 521"/>
          <p:cNvSpPr>
            <a:spLocks noChangeArrowheads="1"/>
          </p:cNvSpPr>
          <p:nvPr/>
        </p:nvSpPr>
        <p:spPr bwMode="auto">
          <a:xfrm>
            <a:off x="358775" y="3552825"/>
            <a:ext cx="858838" cy="142875"/>
          </a:xfrm>
          <a:prstGeom prst="rect">
            <a:avLst/>
          </a:prstGeom>
          <a:solidFill>
            <a:srgbClr val="CFCFCF"/>
          </a:solidFill>
          <a:ln w="6350" algn="ctr">
            <a:noFill/>
            <a:miter lim="800000"/>
            <a:headEnd/>
            <a:tailEnd/>
          </a:ln>
        </p:spPr>
        <p:txBody>
          <a:bodyPr lIns="41063" tIns="8213" rIns="8213" bIns="8213" anchor="ctr"/>
          <a:lstStyle/>
          <a:p>
            <a:pPr defTabSz="1042988">
              <a:spcBef>
                <a:spcPct val="20000"/>
              </a:spcBef>
            </a:pPr>
            <a:r>
              <a:rPr lang="en-US" altLang="ko-KR" sz="600" dirty="0" smtClean="0">
                <a:latin typeface="Myriad Pro" pitchFamily="34" charset="0"/>
              </a:rPr>
              <a:t>Defog</a:t>
            </a:r>
            <a:endParaRPr lang="en-US" altLang="ko-KR" sz="600" dirty="0">
              <a:latin typeface="Myriad Pro" pitchFamily="34" charset="0"/>
            </a:endParaRPr>
          </a:p>
        </p:txBody>
      </p:sp>
      <p:sp>
        <p:nvSpPr>
          <p:cNvPr id="2148" name="Line 523"/>
          <p:cNvSpPr>
            <a:spLocks noChangeShapeType="1"/>
          </p:cNvSpPr>
          <p:nvPr/>
        </p:nvSpPr>
        <p:spPr bwMode="auto">
          <a:xfrm>
            <a:off x="358775" y="3692525"/>
            <a:ext cx="3132138" cy="0"/>
          </a:xfrm>
          <a:prstGeom prst="line">
            <a:avLst/>
          </a:prstGeom>
          <a:noFill/>
          <a:ln w="31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2149" name="Rectangle 535"/>
          <p:cNvSpPr>
            <a:spLocks noChangeArrowheads="1"/>
          </p:cNvSpPr>
          <p:nvPr/>
        </p:nvSpPr>
        <p:spPr bwMode="auto">
          <a:xfrm>
            <a:off x="1219200" y="2838450"/>
            <a:ext cx="2019300" cy="142875"/>
          </a:xfrm>
          <a:prstGeom prst="rect">
            <a:avLst/>
          </a:prstGeom>
          <a:noFill/>
          <a:ln w="6350" algn="ctr">
            <a:noFill/>
            <a:miter lim="800000"/>
            <a:headEnd/>
            <a:tailEnd/>
          </a:ln>
        </p:spPr>
        <p:txBody>
          <a:bodyPr lIns="41063" tIns="8213" rIns="8213" bIns="8213" anchor="ctr"/>
          <a:lstStyle/>
          <a:p>
            <a:pPr defTabSz="1042988">
              <a:spcBef>
                <a:spcPct val="20000"/>
              </a:spcBef>
            </a:pPr>
            <a:r>
              <a:rPr lang="en-US" altLang="ko-KR" sz="600">
                <a:latin typeface="Myriad Pro" pitchFamily="34" charset="0"/>
              </a:rPr>
              <a:t>AUTO / BW / COLOR / EXT (Selectable)</a:t>
            </a:r>
          </a:p>
        </p:txBody>
      </p:sp>
      <p:sp>
        <p:nvSpPr>
          <p:cNvPr id="2150" name="Rectangle 536"/>
          <p:cNvSpPr>
            <a:spLocks noChangeArrowheads="1"/>
          </p:cNvSpPr>
          <p:nvPr/>
        </p:nvSpPr>
        <p:spPr bwMode="auto">
          <a:xfrm>
            <a:off x="358775" y="2838450"/>
            <a:ext cx="858838" cy="142875"/>
          </a:xfrm>
          <a:prstGeom prst="rect">
            <a:avLst/>
          </a:prstGeom>
          <a:solidFill>
            <a:srgbClr val="CFCFCF"/>
          </a:solidFill>
          <a:ln w="6350" algn="ctr">
            <a:noFill/>
            <a:miter lim="800000"/>
            <a:headEnd/>
            <a:tailEnd/>
          </a:ln>
        </p:spPr>
        <p:txBody>
          <a:bodyPr lIns="41063" tIns="8213" rIns="8213" bIns="8213" anchor="ctr"/>
          <a:lstStyle/>
          <a:p>
            <a:pPr defTabSz="1042988">
              <a:spcBef>
                <a:spcPct val="20000"/>
              </a:spcBef>
            </a:pPr>
            <a:r>
              <a:rPr lang="en-US" altLang="ko-KR" sz="600">
                <a:latin typeface="Myriad Pro" pitchFamily="34" charset="0"/>
              </a:rPr>
              <a:t>Day &amp; Night</a:t>
            </a:r>
          </a:p>
        </p:txBody>
      </p:sp>
      <p:sp>
        <p:nvSpPr>
          <p:cNvPr id="2151" name="Line 472"/>
          <p:cNvSpPr>
            <a:spLocks noChangeShapeType="1"/>
          </p:cNvSpPr>
          <p:nvPr/>
        </p:nvSpPr>
        <p:spPr bwMode="auto">
          <a:xfrm>
            <a:off x="358775" y="2838450"/>
            <a:ext cx="3132138" cy="0"/>
          </a:xfrm>
          <a:prstGeom prst="line">
            <a:avLst/>
          </a:prstGeom>
          <a:noFill/>
          <a:ln w="31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2152" name="Line 537"/>
          <p:cNvSpPr>
            <a:spLocks noChangeShapeType="1"/>
          </p:cNvSpPr>
          <p:nvPr/>
        </p:nvSpPr>
        <p:spPr bwMode="auto">
          <a:xfrm>
            <a:off x="358775" y="2982913"/>
            <a:ext cx="3132138" cy="0"/>
          </a:xfrm>
          <a:prstGeom prst="line">
            <a:avLst/>
          </a:prstGeom>
          <a:noFill/>
          <a:ln w="31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2153" name="Line 532"/>
          <p:cNvSpPr>
            <a:spLocks noChangeShapeType="1"/>
          </p:cNvSpPr>
          <p:nvPr/>
        </p:nvSpPr>
        <p:spPr bwMode="auto">
          <a:xfrm flipV="1">
            <a:off x="3489325" y="642938"/>
            <a:ext cx="0" cy="49085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2154" name="Line 533"/>
          <p:cNvSpPr>
            <a:spLocks noChangeShapeType="1"/>
          </p:cNvSpPr>
          <p:nvPr/>
        </p:nvSpPr>
        <p:spPr bwMode="auto">
          <a:xfrm flipV="1">
            <a:off x="1214438" y="782638"/>
            <a:ext cx="0" cy="4765675"/>
          </a:xfrm>
          <a:prstGeom prst="line">
            <a:avLst/>
          </a:prstGeom>
          <a:noFill/>
          <a:ln w="31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2155" name="Line 534"/>
          <p:cNvSpPr>
            <a:spLocks noChangeShapeType="1"/>
          </p:cNvSpPr>
          <p:nvPr/>
        </p:nvSpPr>
        <p:spPr bwMode="auto">
          <a:xfrm flipV="1">
            <a:off x="358775" y="642938"/>
            <a:ext cx="0" cy="4902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2156" name="Line 523"/>
          <p:cNvSpPr>
            <a:spLocks noChangeShapeType="1"/>
          </p:cNvSpPr>
          <p:nvPr/>
        </p:nvSpPr>
        <p:spPr bwMode="auto">
          <a:xfrm>
            <a:off x="358775" y="3554413"/>
            <a:ext cx="3132138" cy="0"/>
          </a:xfrm>
          <a:prstGeom prst="line">
            <a:avLst/>
          </a:prstGeom>
          <a:noFill/>
          <a:ln w="31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2157" name="Line 522"/>
          <p:cNvSpPr>
            <a:spLocks noChangeShapeType="1"/>
          </p:cNvSpPr>
          <p:nvPr/>
        </p:nvSpPr>
        <p:spPr bwMode="auto">
          <a:xfrm>
            <a:off x="358775" y="3414713"/>
            <a:ext cx="3132138" cy="0"/>
          </a:xfrm>
          <a:prstGeom prst="line">
            <a:avLst/>
          </a:prstGeom>
          <a:noFill/>
          <a:ln w="31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2158" name="Line 465"/>
          <p:cNvSpPr>
            <a:spLocks noChangeShapeType="1"/>
          </p:cNvSpPr>
          <p:nvPr/>
        </p:nvSpPr>
        <p:spPr bwMode="auto">
          <a:xfrm>
            <a:off x="358775" y="4833938"/>
            <a:ext cx="3132138" cy="0"/>
          </a:xfrm>
          <a:prstGeom prst="line">
            <a:avLst/>
          </a:prstGeom>
          <a:noFill/>
          <a:ln w="31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2159" name="Line 530"/>
          <p:cNvSpPr>
            <a:spLocks noChangeShapeType="1"/>
          </p:cNvSpPr>
          <p:nvPr/>
        </p:nvSpPr>
        <p:spPr bwMode="auto">
          <a:xfrm>
            <a:off x="358775" y="4546600"/>
            <a:ext cx="3132138" cy="0"/>
          </a:xfrm>
          <a:prstGeom prst="line">
            <a:avLst/>
          </a:prstGeom>
          <a:noFill/>
          <a:ln w="31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2160" name="Line 466"/>
          <p:cNvSpPr>
            <a:spLocks noChangeShapeType="1"/>
          </p:cNvSpPr>
          <p:nvPr/>
        </p:nvSpPr>
        <p:spPr bwMode="auto">
          <a:xfrm>
            <a:off x="358775" y="4687888"/>
            <a:ext cx="3132138" cy="0"/>
          </a:xfrm>
          <a:prstGeom prst="line">
            <a:avLst/>
          </a:prstGeom>
          <a:noFill/>
          <a:ln w="31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2161" name="Line 466"/>
          <p:cNvSpPr>
            <a:spLocks noChangeShapeType="1"/>
          </p:cNvSpPr>
          <p:nvPr/>
        </p:nvSpPr>
        <p:spPr bwMode="auto">
          <a:xfrm>
            <a:off x="358775" y="4978400"/>
            <a:ext cx="3132138" cy="0"/>
          </a:xfrm>
          <a:prstGeom prst="line">
            <a:avLst/>
          </a:prstGeom>
          <a:noFill/>
          <a:ln w="31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2162" name="Line 467"/>
          <p:cNvSpPr>
            <a:spLocks noChangeShapeType="1"/>
          </p:cNvSpPr>
          <p:nvPr/>
        </p:nvSpPr>
        <p:spPr bwMode="auto">
          <a:xfrm>
            <a:off x="358775" y="5119688"/>
            <a:ext cx="3132138" cy="0"/>
          </a:xfrm>
          <a:prstGeom prst="line">
            <a:avLst/>
          </a:prstGeom>
          <a:noFill/>
          <a:ln w="31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2163" name="Line 468"/>
          <p:cNvSpPr>
            <a:spLocks noChangeShapeType="1"/>
          </p:cNvSpPr>
          <p:nvPr/>
        </p:nvSpPr>
        <p:spPr bwMode="auto">
          <a:xfrm>
            <a:off x="358775" y="5262563"/>
            <a:ext cx="3132138" cy="0"/>
          </a:xfrm>
          <a:prstGeom prst="line">
            <a:avLst/>
          </a:prstGeom>
          <a:noFill/>
          <a:ln w="31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2164" name="Line 474"/>
          <p:cNvSpPr>
            <a:spLocks noChangeShapeType="1"/>
          </p:cNvSpPr>
          <p:nvPr/>
        </p:nvSpPr>
        <p:spPr bwMode="auto">
          <a:xfrm>
            <a:off x="358775" y="1211263"/>
            <a:ext cx="3132138" cy="0"/>
          </a:xfrm>
          <a:prstGeom prst="line">
            <a:avLst/>
          </a:prstGeom>
          <a:noFill/>
          <a:ln w="31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2165" name="Line 471"/>
          <p:cNvSpPr>
            <a:spLocks noChangeShapeType="1"/>
          </p:cNvSpPr>
          <p:nvPr/>
        </p:nvSpPr>
        <p:spPr bwMode="auto">
          <a:xfrm>
            <a:off x="358775" y="1501775"/>
            <a:ext cx="3132138" cy="0"/>
          </a:xfrm>
          <a:prstGeom prst="line">
            <a:avLst/>
          </a:prstGeom>
          <a:noFill/>
          <a:ln w="31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2166" name="Line 474"/>
          <p:cNvSpPr>
            <a:spLocks noChangeShapeType="1"/>
          </p:cNvSpPr>
          <p:nvPr/>
        </p:nvSpPr>
        <p:spPr bwMode="auto">
          <a:xfrm>
            <a:off x="358775" y="1644650"/>
            <a:ext cx="3132138" cy="0"/>
          </a:xfrm>
          <a:prstGeom prst="line">
            <a:avLst/>
          </a:prstGeom>
          <a:noFill/>
          <a:ln w="31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ko-KR" altLang="en-US"/>
          </a:p>
        </p:txBody>
      </p:sp>
      <p:pic>
        <p:nvPicPr>
          <p:cNvPr id="157" name="그림 156" descr="30IR-VF-Dark + Ivory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634917" y="1065371"/>
            <a:ext cx="2575491" cy="1967389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그림 73" descr="30IR-VF-IVORY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30725" y="647700"/>
            <a:ext cx="1463675" cy="132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6" name="Line 8"/>
          <p:cNvSpPr>
            <a:spLocks noChangeShapeType="1"/>
          </p:cNvSpPr>
          <p:nvPr/>
        </p:nvSpPr>
        <p:spPr bwMode="auto">
          <a:xfrm>
            <a:off x="3598863" y="360363"/>
            <a:ext cx="0" cy="6838950"/>
          </a:xfrm>
          <a:prstGeom prst="line">
            <a:avLst/>
          </a:prstGeom>
          <a:noFill/>
          <a:ln w="6350" cap="rnd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ko-KR" altLang="en-US"/>
          </a:p>
        </p:txBody>
      </p:sp>
      <p:grpSp>
        <p:nvGrpSpPr>
          <p:cNvPr id="3077" name="Group 143"/>
          <p:cNvGrpSpPr>
            <a:grpSpLocks/>
          </p:cNvGrpSpPr>
          <p:nvPr/>
        </p:nvGrpSpPr>
        <p:grpSpPr bwMode="auto">
          <a:xfrm>
            <a:off x="360363" y="360363"/>
            <a:ext cx="2316162" cy="193675"/>
            <a:chOff x="227" y="227"/>
            <a:chExt cx="1459" cy="122"/>
          </a:xfrm>
        </p:grpSpPr>
        <p:sp>
          <p:nvSpPr>
            <p:cNvPr id="3139" name="Text Box 14"/>
            <p:cNvSpPr txBox="1">
              <a:spLocks noChangeArrowheads="1"/>
            </p:cNvSpPr>
            <p:nvPr/>
          </p:nvSpPr>
          <p:spPr bwMode="auto">
            <a:xfrm>
              <a:off x="298" y="227"/>
              <a:ext cx="966" cy="11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defTabSz="1879600">
                <a:spcBef>
                  <a:spcPct val="50000"/>
                </a:spcBef>
              </a:pPr>
              <a:r>
                <a:rPr lang="en-US" altLang="ko-KR" sz="1200" b="1">
                  <a:latin typeface="Myriad Pro" pitchFamily="34" charset="0"/>
                  <a:ea typeface="맑은 고딕" pitchFamily="50" charset="-127"/>
                </a:rPr>
                <a:t>PRECAUTIONS</a:t>
              </a:r>
            </a:p>
          </p:txBody>
        </p:sp>
        <p:grpSp>
          <p:nvGrpSpPr>
            <p:cNvPr id="3140" name="Group 142"/>
            <p:cNvGrpSpPr>
              <a:grpSpLocks/>
            </p:cNvGrpSpPr>
            <p:nvPr/>
          </p:nvGrpSpPr>
          <p:grpSpPr bwMode="auto">
            <a:xfrm>
              <a:off x="227" y="238"/>
              <a:ext cx="1459" cy="111"/>
              <a:chOff x="227" y="238"/>
              <a:chExt cx="1459" cy="111"/>
            </a:xfrm>
          </p:grpSpPr>
          <p:sp>
            <p:nvSpPr>
              <p:cNvPr id="3141" name="Rectangle 13"/>
              <p:cNvSpPr>
                <a:spLocks noChangeArrowheads="1"/>
              </p:cNvSpPr>
              <p:nvPr/>
            </p:nvSpPr>
            <p:spPr bwMode="auto">
              <a:xfrm>
                <a:off x="227" y="238"/>
                <a:ext cx="44" cy="111"/>
              </a:xfrm>
              <a:prstGeom prst="rect">
                <a:avLst/>
              </a:prstGeom>
              <a:solidFill>
                <a:schemeClr val="tx1"/>
              </a:solidFill>
              <a:ln w="3175" algn="ctr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ko-KR" altLang="en-US"/>
              </a:p>
            </p:txBody>
          </p:sp>
          <p:sp>
            <p:nvSpPr>
              <p:cNvPr id="3142" name="Line 15"/>
              <p:cNvSpPr>
                <a:spLocks noChangeShapeType="1"/>
              </p:cNvSpPr>
              <p:nvPr/>
            </p:nvSpPr>
            <p:spPr bwMode="auto">
              <a:xfrm>
                <a:off x="232" y="347"/>
                <a:ext cx="145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ko-KR" altLang="en-US"/>
              </a:p>
            </p:txBody>
          </p:sp>
        </p:grpSp>
      </p:grpSp>
      <p:sp>
        <p:nvSpPr>
          <p:cNvPr id="3078" name="Line 100"/>
          <p:cNvSpPr>
            <a:spLocks noChangeShapeType="1"/>
          </p:cNvSpPr>
          <p:nvPr/>
        </p:nvSpPr>
        <p:spPr bwMode="auto">
          <a:xfrm>
            <a:off x="7092950" y="360363"/>
            <a:ext cx="0" cy="6838950"/>
          </a:xfrm>
          <a:prstGeom prst="line">
            <a:avLst/>
          </a:prstGeom>
          <a:noFill/>
          <a:ln w="6350" cap="rnd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3079" name="Text Box 101"/>
          <p:cNvSpPr txBox="1">
            <a:spLocks noChangeArrowheads="1"/>
          </p:cNvSpPr>
          <p:nvPr/>
        </p:nvSpPr>
        <p:spPr bwMode="auto">
          <a:xfrm>
            <a:off x="358775" y="655638"/>
            <a:ext cx="3133725" cy="40957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defTabSz="1879600">
              <a:lnSpc>
                <a:spcPct val="90000"/>
              </a:lnSpc>
              <a:spcBef>
                <a:spcPct val="40000"/>
              </a:spcBef>
              <a:tabLst>
                <a:tab pos="71438" algn="l"/>
                <a:tab pos="128588" algn="l"/>
              </a:tabLst>
            </a:pPr>
            <a:r>
              <a:rPr lang="en-US" altLang="ko-KR" sz="800" b="1">
                <a:solidFill>
                  <a:srgbClr val="000000"/>
                </a:solidFill>
                <a:latin typeface="Myriad Pro" pitchFamily="34" charset="0"/>
                <a:ea typeface="돋움" pitchFamily="50" charset="-127"/>
                <a:cs typeface="Arial" charset="0"/>
              </a:rPr>
              <a:t>•	Do not install the camera in extreme temperature conditions.</a:t>
            </a:r>
            <a:br>
              <a:rPr lang="en-US" altLang="ko-KR" sz="800" b="1">
                <a:solidFill>
                  <a:srgbClr val="000000"/>
                </a:solidFill>
                <a:latin typeface="Myriad Pro" pitchFamily="34" charset="0"/>
                <a:ea typeface="돋움" pitchFamily="50" charset="-127"/>
                <a:cs typeface="Arial" charset="0"/>
              </a:rPr>
            </a:br>
            <a:r>
              <a:rPr lang="en-US" altLang="ko-KR" sz="800">
                <a:solidFill>
                  <a:srgbClr val="000000"/>
                </a:solidFill>
                <a:latin typeface="Myriad Pro" pitchFamily="34" charset="0"/>
                <a:ea typeface="돋움" pitchFamily="50" charset="-127"/>
                <a:cs typeface="Arial" charset="0"/>
              </a:rPr>
              <a:t>	-	Only use the camera under conditions where temperatures are 		between -10°Cand +50°C. Be especially careful to provide ventilation 		when operating under high temperatures.</a:t>
            </a:r>
          </a:p>
          <a:p>
            <a:pPr defTabSz="1879600">
              <a:lnSpc>
                <a:spcPct val="90000"/>
              </a:lnSpc>
              <a:spcBef>
                <a:spcPct val="40000"/>
              </a:spcBef>
              <a:tabLst>
                <a:tab pos="71438" algn="l"/>
                <a:tab pos="128588" algn="l"/>
              </a:tabLst>
            </a:pPr>
            <a:r>
              <a:rPr lang="en-US" altLang="ko-KR" sz="800" b="1">
                <a:solidFill>
                  <a:srgbClr val="000000"/>
                </a:solidFill>
                <a:latin typeface="Myriad Pro" pitchFamily="34" charset="0"/>
                <a:ea typeface="돋움" pitchFamily="50" charset="-127"/>
                <a:cs typeface="Arial" charset="0"/>
              </a:rPr>
              <a:t>•	Do not install or use the camera in an environment where the 	humidity is high.</a:t>
            </a:r>
            <a:br>
              <a:rPr lang="en-US" altLang="ko-KR" sz="800" b="1">
                <a:solidFill>
                  <a:srgbClr val="000000"/>
                </a:solidFill>
                <a:latin typeface="Myriad Pro" pitchFamily="34" charset="0"/>
                <a:ea typeface="돋움" pitchFamily="50" charset="-127"/>
                <a:cs typeface="Arial" charset="0"/>
              </a:rPr>
            </a:br>
            <a:r>
              <a:rPr lang="en-US" altLang="ko-KR" sz="800">
                <a:solidFill>
                  <a:srgbClr val="000000"/>
                </a:solidFill>
                <a:latin typeface="Myriad Pro" pitchFamily="34" charset="0"/>
                <a:ea typeface="돋움" pitchFamily="50" charset="-127"/>
                <a:cs typeface="Arial" charset="0"/>
              </a:rPr>
              <a:t>	-	It can cause the image quality to be poor.</a:t>
            </a:r>
          </a:p>
          <a:p>
            <a:pPr defTabSz="1879600">
              <a:lnSpc>
                <a:spcPct val="90000"/>
              </a:lnSpc>
              <a:spcBef>
                <a:spcPct val="40000"/>
              </a:spcBef>
              <a:tabLst>
                <a:tab pos="71438" algn="l"/>
                <a:tab pos="128588" algn="l"/>
              </a:tabLst>
            </a:pPr>
            <a:r>
              <a:rPr lang="en-US" altLang="ko-KR" sz="800" b="1">
                <a:solidFill>
                  <a:srgbClr val="000000"/>
                </a:solidFill>
                <a:latin typeface="Myriad Pro" pitchFamily="34" charset="0"/>
                <a:ea typeface="돋움" pitchFamily="50" charset="-127"/>
                <a:cs typeface="Arial" charset="0"/>
              </a:rPr>
              <a:t>•	Do not install the camera under unstable lighting conditions.</a:t>
            </a:r>
            <a:br>
              <a:rPr lang="en-US" altLang="ko-KR" sz="800" b="1">
                <a:solidFill>
                  <a:srgbClr val="000000"/>
                </a:solidFill>
                <a:latin typeface="Myriad Pro" pitchFamily="34" charset="0"/>
                <a:ea typeface="돋움" pitchFamily="50" charset="-127"/>
                <a:cs typeface="Arial" charset="0"/>
              </a:rPr>
            </a:br>
            <a:r>
              <a:rPr lang="en-US" altLang="ko-KR" sz="800">
                <a:solidFill>
                  <a:srgbClr val="000000"/>
                </a:solidFill>
                <a:latin typeface="Myriad Pro" pitchFamily="34" charset="0"/>
                <a:ea typeface="돋움" pitchFamily="50" charset="-127"/>
                <a:cs typeface="Arial" charset="0"/>
              </a:rPr>
              <a:t>	-	Severe lighting change or flicker can cause the camera to work 		improperly.</a:t>
            </a:r>
          </a:p>
          <a:p>
            <a:pPr defTabSz="1879600">
              <a:lnSpc>
                <a:spcPct val="90000"/>
              </a:lnSpc>
              <a:spcBef>
                <a:spcPct val="40000"/>
              </a:spcBef>
              <a:tabLst>
                <a:tab pos="71438" algn="l"/>
                <a:tab pos="128588" algn="l"/>
              </a:tabLst>
            </a:pPr>
            <a:r>
              <a:rPr lang="en-US" altLang="ko-KR" sz="800" b="1">
                <a:solidFill>
                  <a:srgbClr val="000000"/>
                </a:solidFill>
                <a:latin typeface="Myriad Pro" pitchFamily="34" charset="0"/>
                <a:ea typeface="돋움" pitchFamily="50" charset="-127"/>
                <a:cs typeface="Arial" charset="0"/>
              </a:rPr>
              <a:t>•	Never use the camera close to a gas or oil leak.</a:t>
            </a:r>
            <a:br>
              <a:rPr lang="en-US" altLang="ko-KR" sz="800" b="1">
                <a:solidFill>
                  <a:srgbClr val="000000"/>
                </a:solidFill>
                <a:latin typeface="Myriad Pro" pitchFamily="34" charset="0"/>
                <a:ea typeface="돋움" pitchFamily="50" charset="-127"/>
                <a:cs typeface="Arial" charset="0"/>
              </a:rPr>
            </a:br>
            <a:r>
              <a:rPr lang="en-US" altLang="ko-KR" sz="800">
                <a:solidFill>
                  <a:srgbClr val="000000"/>
                </a:solidFill>
                <a:latin typeface="Myriad Pro" pitchFamily="34" charset="0"/>
                <a:ea typeface="돋움" pitchFamily="50" charset="-127"/>
                <a:cs typeface="Arial" charset="0"/>
              </a:rPr>
              <a:t>	-	It can cause malfunctions to occur.</a:t>
            </a:r>
          </a:p>
          <a:p>
            <a:pPr defTabSz="1879600">
              <a:lnSpc>
                <a:spcPct val="90000"/>
              </a:lnSpc>
              <a:spcBef>
                <a:spcPct val="40000"/>
              </a:spcBef>
              <a:tabLst>
                <a:tab pos="71438" algn="l"/>
                <a:tab pos="128588" algn="l"/>
              </a:tabLst>
            </a:pPr>
            <a:r>
              <a:rPr lang="en-US" altLang="ko-KR" sz="800" b="1">
                <a:solidFill>
                  <a:srgbClr val="000000"/>
                </a:solidFill>
                <a:latin typeface="Myriad Pro" pitchFamily="34" charset="0"/>
                <a:ea typeface="돋움" pitchFamily="50" charset="-127"/>
                <a:cs typeface="Arial" charset="0"/>
              </a:rPr>
              <a:t>•	Do not disassemble the camera.</a:t>
            </a:r>
            <a:br>
              <a:rPr lang="en-US" altLang="ko-KR" sz="800" b="1">
                <a:solidFill>
                  <a:srgbClr val="000000"/>
                </a:solidFill>
                <a:latin typeface="Myriad Pro" pitchFamily="34" charset="0"/>
                <a:ea typeface="돋움" pitchFamily="50" charset="-127"/>
                <a:cs typeface="Arial" charset="0"/>
              </a:rPr>
            </a:br>
            <a:r>
              <a:rPr lang="en-US" altLang="ko-KR" sz="800">
                <a:solidFill>
                  <a:srgbClr val="000000"/>
                </a:solidFill>
                <a:latin typeface="Myriad Pro" pitchFamily="34" charset="0"/>
                <a:ea typeface="돋움" pitchFamily="50" charset="-127"/>
                <a:cs typeface="Arial" charset="0"/>
              </a:rPr>
              <a:t>	-	There are no user-serviceable parts inside it.</a:t>
            </a:r>
          </a:p>
          <a:p>
            <a:pPr defTabSz="1879600">
              <a:lnSpc>
                <a:spcPct val="90000"/>
              </a:lnSpc>
              <a:spcBef>
                <a:spcPct val="40000"/>
              </a:spcBef>
              <a:tabLst>
                <a:tab pos="71438" algn="l"/>
                <a:tab pos="128588" algn="l"/>
              </a:tabLst>
            </a:pPr>
            <a:r>
              <a:rPr lang="en-US" altLang="ko-KR" sz="800" b="1">
                <a:solidFill>
                  <a:srgbClr val="000000"/>
                </a:solidFill>
                <a:latin typeface="Myriad Pro" pitchFamily="34" charset="0"/>
                <a:ea typeface="돋움" pitchFamily="50" charset="-127"/>
                <a:cs typeface="Arial" charset="0"/>
              </a:rPr>
              <a:t>•	Do not touch the front lens of the camera.</a:t>
            </a:r>
            <a:br>
              <a:rPr lang="en-US" altLang="ko-KR" sz="800" b="1">
                <a:solidFill>
                  <a:srgbClr val="000000"/>
                </a:solidFill>
                <a:latin typeface="Myriad Pro" pitchFamily="34" charset="0"/>
                <a:ea typeface="돋움" pitchFamily="50" charset="-127"/>
                <a:cs typeface="Arial" charset="0"/>
              </a:rPr>
            </a:br>
            <a:r>
              <a:rPr lang="en-US" altLang="ko-KR" sz="800">
                <a:solidFill>
                  <a:srgbClr val="000000"/>
                </a:solidFill>
                <a:latin typeface="Myriad Pro" pitchFamily="34" charset="0"/>
                <a:ea typeface="돋움" pitchFamily="50" charset="-127"/>
                <a:cs typeface="Arial" charset="0"/>
              </a:rPr>
              <a:t>	-	It is one of the most important parts of the camera. Be careful not to be 		stained by fingerprint.</a:t>
            </a:r>
          </a:p>
          <a:p>
            <a:pPr defTabSz="1879600">
              <a:lnSpc>
                <a:spcPct val="90000"/>
              </a:lnSpc>
              <a:spcBef>
                <a:spcPct val="40000"/>
              </a:spcBef>
              <a:tabLst>
                <a:tab pos="71438" algn="l"/>
                <a:tab pos="128588" algn="l"/>
              </a:tabLst>
            </a:pPr>
            <a:r>
              <a:rPr lang="en-US" altLang="ko-KR" sz="800" b="1">
                <a:solidFill>
                  <a:srgbClr val="000000"/>
                </a:solidFill>
                <a:latin typeface="Myriad Pro" pitchFamily="34" charset="0"/>
                <a:ea typeface="돋움" pitchFamily="50" charset="-127"/>
                <a:cs typeface="Arial" charset="0"/>
              </a:rPr>
              <a:t>•	Never keep the camera face to strong light directly.</a:t>
            </a:r>
            <a:br>
              <a:rPr lang="en-US" altLang="ko-KR" sz="800" b="1">
                <a:solidFill>
                  <a:srgbClr val="000000"/>
                </a:solidFill>
                <a:latin typeface="Myriad Pro" pitchFamily="34" charset="0"/>
                <a:ea typeface="돋움" pitchFamily="50" charset="-127"/>
                <a:cs typeface="Arial" charset="0"/>
              </a:rPr>
            </a:br>
            <a:r>
              <a:rPr lang="en-US" altLang="ko-KR" sz="800">
                <a:solidFill>
                  <a:srgbClr val="000000"/>
                </a:solidFill>
                <a:latin typeface="Myriad Pro" pitchFamily="34" charset="0"/>
                <a:ea typeface="돋움" pitchFamily="50" charset="-127"/>
                <a:cs typeface="Arial" charset="0"/>
              </a:rPr>
              <a:t>	-	It can damage the image sensor.</a:t>
            </a:r>
          </a:p>
          <a:p>
            <a:pPr defTabSz="1879600">
              <a:lnSpc>
                <a:spcPct val="90000"/>
              </a:lnSpc>
              <a:spcBef>
                <a:spcPct val="40000"/>
              </a:spcBef>
              <a:tabLst>
                <a:tab pos="71438" algn="l"/>
                <a:tab pos="128588" algn="l"/>
              </a:tabLst>
            </a:pPr>
            <a:r>
              <a:rPr lang="en-US" altLang="ko-KR" sz="800" b="1">
                <a:solidFill>
                  <a:srgbClr val="000000"/>
                </a:solidFill>
                <a:latin typeface="Myriad Pro" pitchFamily="34" charset="0"/>
                <a:ea typeface="돋움" pitchFamily="50" charset="-127"/>
                <a:cs typeface="Arial" charset="0"/>
              </a:rPr>
              <a:t>•	Do not drop the camera or subject them to physical shocks.</a:t>
            </a:r>
            <a:br>
              <a:rPr lang="en-US" altLang="ko-KR" sz="800" b="1">
                <a:solidFill>
                  <a:srgbClr val="000000"/>
                </a:solidFill>
                <a:latin typeface="Myriad Pro" pitchFamily="34" charset="0"/>
                <a:ea typeface="돋움" pitchFamily="50" charset="-127"/>
                <a:cs typeface="Arial" charset="0"/>
              </a:rPr>
            </a:br>
            <a:r>
              <a:rPr lang="en-US" altLang="ko-KR" sz="800">
                <a:solidFill>
                  <a:srgbClr val="000000"/>
                </a:solidFill>
                <a:latin typeface="Myriad Pro" pitchFamily="34" charset="0"/>
                <a:ea typeface="돋움" pitchFamily="50" charset="-127"/>
                <a:cs typeface="Arial" charset="0"/>
              </a:rPr>
              <a:t>	-	It can cause malfunctions to occur.</a:t>
            </a:r>
          </a:p>
          <a:p>
            <a:pPr defTabSz="1879600">
              <a:lnSpc>
                <a:spcPct val="90000"/>
              </a:lnSpc>
              <a:spcBef>
                <a:spcPct val="40000"/>
              </a:spcBef>
              <a:tabLst>
                <a:tab pos="71438" algn="l"/>
                <a:tab pos="128588" algn="l"/>
              </a:tabLst>
            </a:pPr>
            <a:r>
              <a:rPr lang="en-US" altLang="ko-KR" sz="800" b="1">
                <a:solidFill>
                  <a:srgbClr val="000000"/>
                </a:solidFill>
                <a:latin typeface="Myriad Pro" pitchFamily="34" charset="0"/>
                <a:ea typeface="돋움" pitchFamily="50" charset="-127"/>
                <a:cs typeface="Arial" charset="0"/>
              </a:rPr>
              <a:t>•	Do not expose the camera to rain or spill beverage on it.</a:t>
            </a:r>
            <a:br>
              <a:rPr lang="en-US" altLang="ko-KR" sz="800" b="1">
                <a:solidFill>
                  <a:srgbClr val="000000"/>
                </a:solidFill>
                <a:latin typeface="Myriad Pro" pitchFamily="34" charset="0"/>
                <a:ea typeface="돋움" pitchFamily="50" charset="-127"/>
                <a:cs typeface="Arial" charset="0"/>
              </a:rPr>
            </a:br>
            <a:r>
              <a:rPr lang="en-US" altLang="ko-KR" sz="800">
                <a:solidFill>
                  <a:srgbClr val="000000"/>
                </a:solidFill>
                <a:latin typeface="Myriad Pro" pitchFamily="34" charset="0"/>
                <a:ea typeface="돋움" pitchFamily="50" charset="-127"/>
                <a:cs typeface="Arial" charset="0"/>
              </a:rPr>
              <a:t>	-	If it gets wet, wipe it dry immediately. Liquids can contain minerals that 		corrode the electronic components.</a:t>
            </a:r>
          </a:p>
          <a:p>
            <a:pPr defTabSz="1879600">
              <a:lnSpc>
                <a:spcPct val="90000"/>
              </a:lnSpc>
              <a:spcBef>
                <a:spcPct val="40000"/>
              </a:spcBef>
              <a:tabLst>
                <a:tab pos="71438" algn="l"/>
                <a:tab pos="128588" algn="l"/>
              </a:tabLst>
            </a:pPr>
            <a:r>
              <a:rPr lang="en-US" altLang="ko-KR" sz="800" b="1">
                <a:solidFill>
                  <a:srgbClr val="000000"/>
                </a:solidFill>
                <a:latin typeface="Myriad Pro" pitchFamily="34" charset="0"/>
                <a:ea typeface="돋움" pitchFamily="50" charset="-127"/>
                <a:cs typeface="Arial" charset="0"/>
              </a:rPr>
              <a:t>•	Do not expose the camera to radioactivity.</a:t>
            </a:r>
            <a:br>
              <a:rPr lang="en-US" altLang="ko-KR" sz="800" b="1">
                <a:solidFill>
                  <a:srgbClr val="000000"/>
                </a:solidFill>
                <a:latin typeface="Myriad Pro" pitchFamily="34" charset="0"/>
                <a:ea typeface="돋움" pitchFamily="50" charset="-127"/>
                <a:cs typeface="Arial" charset="0"/>
              </a:rPr>
            </a:br>
            <a:r>
              <a:rPr lang="en-US" altLang="ko-KR" sz="800">
                <a:solidFill>
                  <a:srgbClr val="000000"/>
                </a:solidFill>
                <a:latin typeface="Myriad Pro" pitchFamily="34" charset="0"/>
                <a:ea typeface="돋움" pitchFamily="50" charset="-127"/>
                <a:cs typeface="Arial" charset="0"/>
              </a:rPr>
              <a:t>	-	If exposed to radioactivity the image sensor will fail.</a:t>
            </a:r>
          </a:p>
          <a:p>
            <a:pPr defTabSz="1879600">
              <a:lnSpc>
                <a:spcPct val="90000"/>
              </a:lnSpc>
              <a:spcBef>
                <a:spcPct val="40000"/>
              </a:spcBef>
              <a:tabLst>
                <a:tab pos="71438" algn="l"/>
                <a:tab pos="128588" algn="l"/>
              </a:tabLst>
            </a:pPr>
            <a:r>
              <a:rPr lang="en-US" altLang="ko-KR" sz="800" b="1">
                <a:solidFill>
                  <a:srgbClr val="000000"/>
                </a:solidFill>
                <a:latin typeface="Myriad Pro" pitchFamily="34" charset="0"/>
                <a:ea typeface="돋움" pitchFamily="50" charset="-127"/>
                <a:cs typeface="Arial" charset="0"/>
              </a:rPr>
              <a:t/>
            </a:r>
            <a:br>
              <a:rPr lang="en-US" altLang="ko-KR" sz="800" b="1">
                <a:solidFill>
                  <a:srgbClr val="000000"/>
                </a:solidFill>
                <a:latin typeface="Myriad Pro" pitchFamily="34" charset="0"/>
                <a:ea typeface="돋움" pitchFamily="50" charset="-127"/>
                <a:cs typeface="Arial" charset="0"/>
              </a:rPr>
            </a:br>
            <a:r>
              <a:rPr lang="en-US" altLang="ko-KR" sz="800" b="1">
                <a:solidFill>
                  <a:srgbClr val="000000"/>
                </a:solidFill>
                <a:latin typeface="Myriad Pro" pitchFamily="34" charset="0"/>
                <a:ea typeface="돋움" pitchFamily="50" charset="-127"/>
                <a:cs typeface="Arial" charset="0"/>
              </a:rPr>
              <a:t>* NOTE *</a:t>
            </a:r>
          </a:p>
          <a:p>
            <a:pPr defTabSz="1879600">
              <a:lnSpc>
                <a:spcPct val="90000"/>
              </a:lnSpc>
              <a:spcBef>
                <a:spcPct val="40000"/>
              </a:spcBef>
              <a:tabLst>
                <a:tab pos="71438" algn="l"/>
                <a:tab pos="128588" algn="l"/>
              </a:tabLst>
            </a:pPr>
            <a:r>
              <a:rPr lang="en-US" altLang="ko-KR" sz="800">
                <a:solidFill>
                  <a:srgbClr val="000000"/>
                </a:solidFill>
                <a:latin typeface="Myriad Pro" pitchFamily="34" charset="0"/>
                <a:ea typeface="돋움" pitchFamily="50" charset="-127"/>
                <a:cs typeface="Arial" charset="0"/>
              </a:rPr>
              <a:t>•	If the camera is exposed to spotlight or object reflecting  strong light, 	smear or blooming may occur.</a:t>
            </a:r>
          </a:p>
          <a:p>
            <a:pPr defTabSz="1879600">
              <a:lnSpc>
                <a:spcPct val="90000"/>
              </a:lnSpc>
              <a:spcBef>
                <a:spcPct val="40000"/>
              </a:spcBef>
              <a:tabLst>
                <a:tab pos="71438" algn="l"/>
                <a:tab pos="128588" algn="l"/>
              </a:tabLst>
            </a:pPr>
            <a:r>
              <a:rPr lang="en-US" altLang="ko-KR" sz="800">
                <a:solidFill>
                  <a:srgbClr val="000000"/>
                </a:solidFill>
                <a:latin typeface="Myriad Pro" pitchFamily="34" charset="0"/>
                <a:ea typeface="돋움" pitchFamily="50" charset="-127"/>
                <a:cs typeface="Arial" charset="0"/>
              </a:rPr>
              <a:t>•	Please check that the power satisfies the normal specification before 	connecting the camera.</a:t>
            </a:r>
          </a:p>
        </p:txBody>
      </p:sp>
      <p:grpSp>
        <p:nvGrpSpPr>
          <p:cNvPr id="3080" name="Group 151"/>
          <p:cNvGrpSpPr>
            <a:grpSpLocks/>
          </p:cNvGrpSpPr>
          <p:nvPr/>
        </p:nvGrpSpPr>
        <p:grpSpPr bwMode="auto">
          <a:xfrm>
            <a:off x="360363" y="5173663"/>
            <a:ext cx="2316162" cy="193675"/>
            <a:chOff x="227" y="3205"/>
            <a:chExt cx="1459" cy="122"/>
          </a:xfrm>
        </p:grpSpPr>
        <p:sp>
          <p:nvSpPr>
            <p:cNvPr id="3135" name="Text Box 103"/>
            <p:cNvSpPr txBox="1">
              <a:spLocks noChangeArrowheads="1"/>
            </p:cNvSpPr>
            <p:nvPr/>
          </p:nvSpPr>
          <p:spPr bwMode="auto">
            <a:xfrm>
              <a:off x="298" y="3205"/>
              <a:ext cx="966" cy="11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defTabSz="1879600">
                <a:spcBef>
                  <a:spcPct val="50000"/>
                </a:spcBef>
              </a:pPr>
              <a:r>
                <a:rPr lang="en-US" altLang="ko-KR" sz="1200" b="1">
                  <a:latin typeface="Myriad Pro" pitchFamily="34" charset="0"/>
                  <a:ea typeface="맑은 고딕" pitchFamily="50" charset="-127"/>
                </a:rPr>
                <a:t>COMPOSITION</a:t>
              </a:r>
            </a:p>
          </p:txBody>
        </p:sp>
        <p:grpSp>
          <p:nvGrpSpPr>
            <p:cNvPr id="3136" name="Group 141"/>
            <p:cNvGrpSpPr>
              <a:grpSpLocks/>
            </p:cNvGrpSpPr>
            <p:nvPr/>
          </p:nvGrpSpPr>
          <p:grpSpPr bwMode="auto">
            <a:xfrm>
              <a:off x="227" y="3216"/>
              <a:ext cx="1459" cy="111"/>
              <a:chOff x="227" y="3216"/>
              <a:chExt cx="1459" cy="111"/>
            </a:xfrm>
          </p:grpSpPr>
          <p:sp>
            <p:nvSpPr>
              <p:cNvPr id="3137" name="Rectangle 102"/>
              <p:cNvSpPr>
                <a:spLocks noChangeArrowheads="1"/>
              </p:cNvSpPr>
              <p:nvPr/>
            </p:nvSpPr>
            <p:spPr bwMode="auto">
              <a:xfrm>
                <a:off x="227" y="3216"/>
                <a:ext cx="44" cy="111"/>
              </a:xfrm>
              <a:prstGeom prst="rect">
                <a:avLst/>
              </a:prstGeom>
              <a:solidFill>
                <a:schemeClr val="tx1"/>
              </a:solidFill>
              <a:ln w="3175" algn="ctr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ko-KR" altLang="en-US"/>
              </a:p>
            </p:txBody>
          </p:sp>
          <p:sp>
            <p:nvSpPr>
              <p:cNvPr id="3138" name="Line 104"/>
              <p:cNvSpPr>
                <a:spLocks noChangeShapeType="1"/>
              </p:cNvSpPr>
              <p:nvPr/>
            </p:nvSpPr>
            <p:spPr bwMode="auto">
              <a:xfrm>
                <a:off x="232" y="3325"/>
                <a:ext cx="145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ko-KR" altLang="en-US"/>
              </a:p>
            </p:txBody>
          </p:sp>
        </p:grpSp>
      </p:grpSp>
      <p:grpSp>
        <p:nvGrpSpPr>
          <p:cNvPr id="3081" name="Group 145"/>
          <p:cNvGrpSpPr>
            <a:grpSpLocks/>
          </p:cNvGrpSpPr>
          <p:nvPr/>
        </p:nvGrpSpPr>
        <p:grpSpPr bwMode="auto">
          <a:xfrm>
            <a:off x="3708400" y="360363"/>
            <a:ext cx="3028950" cy="193675"/>
            <a:chOff x="2336" y="227"/>
            <a:chExt cx="1908" cy="122"/>
          </a:xfrm>
        </p:grpSpPr>
        <p:sp>
          <p:nvSpPr>
            <p:cNvPr id="3131" name="Text Box 118"/>
            <p:cNvSpPr txBox="1">
              <a:spLocks noChangeArrowheads="1"/>
            </p:cNvSpPr>
            <p:nvPr/>
          </p:nvSpPr>
          <p:spPr bwMode="auto">
            <a:xfrm>
              <a:off x="2407" y="227"/>
              <a:ext cx="1837" cy="11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defTabSz="1879600">
                <a:spcBef>
                  <a:spcPct val="50000"/>
                </a:spcBef>
              </a:pPr>
              <a:r>
                <a:rPr lang="en-US" altLang="ko-KR" sz="1200" b="1">
                  <a:latin typeface="Myriad Pro" pitchFamily="34" charset="0"/>
                  <a:ea typeface="맑은 고딕" pitchFamily="50" charset="-127"/>
                </a:rPr>
                <a:t>NAME OF EACH PART</a:t>
              </a:r>
            </a:p>
          </p:txBody>
        </p:sp>
        <p:grpSp>
          <p:nvGrpSpPr>
            <p:cNvPr id="3132" name="Group 144"/>
            <p:cNvGrpSpPr>
              <a:grpSpLocks/>
            </p:cNvGrpSpPr>
            <p:nvPr/>
          </p:nvGrpSpPr>
          <p:grpSpPr bwMode="auto">
            <a:xfrm>
              <a:off x="2336" y="238"/>
              <a:ext cx="1459" cy="111"/>
              <a:chOff x="2336" y="238"/>
              <a:chExt cx="1459" cy="111"/>
            </a:xfrm>
          </p:grpSpPr>
          <p:sp>
            <p:nvSpPr>
              <p:cNvPr id="3133" name="Rectangle 117"/>
              <p:cNvSpPr>
                <a:spLocks noChangeArrowheads="1"/>
              </p:cNvSpPr>
              <p:nvPr/>
            </p:nvSpPr>
            <p:spPr bwMode="auto">
              <a:xfrm>
                <a:off x="2336" y="238"/>
                <a:ext cx="44" cy="111"/>
              </a:xfrm>
              <a:prstGeom prst="rect">
                <a:avLst/>
              </a:prstGeom>
              <a:solidFill>
                <a:schemeClr val="tx1"/>
              </a:solidFill>
              <a:ln w="3175" algn="ctr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ko-KR" altLang="en-US"/>
              </a:p>
            </p:txBody>
          </p:sp>
          <p:sp>
            <p:nvSpPr>
              <p:cNvPr id="3134" name="Line 119"/>
              <p:cNvSpPr>
                <a:spLocks noChangeShapeType="1"/>
              </p:cNvSpPr>
              <p:nvPr/>
            </p:nvSpPr>
            <p:spPr bwMode="auto">
              <a:xfrm>
                <a:off x="2341" y="347"/>
                <a:ext cx="1454" cy="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ko-KR" altLang="en-US"/>
              </a:p>
            </p:txBody>
          </p:sp>
        </p:grpSp>
      </p:grpSp>
      <p:sp>
        <p:nvSpPr>
          <p:cNvPr id="3082" name="Rectangle 155"/>
          <p:cNvSpPr>
            <a:spLocks noChangeArrowheads="1"/>
          </p:cNvSpPr>
          <p:nvPr/>
        </p:nvSpPr>
        <p:spPr bwMode="auto">
          <a:xfrm>
            <a:off x="4060825" y="1474788"/>
            <a:ext cx="195263" cy="133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defTabSz="728663">
              <a:lnSpc>
                <a:spcPts val="1050"/>
              </a:lnSpc>
              <a:spcBef>
                <a:spcPct val="20000"/>
              </a:spcBef>
            </a:pPr>
            <a:r>
              <a:rPr lang="en-US" altLang="ko-KR" sz="800">
                <a:solidFill>
                  <a:srgbClr val="000000"/>
                </a:solidFill>
                <a:latin typeface="Myriad Pro" pitchFamily="34" charset="0"/>
              </a:rPr>
              <a:t>Lens</a:t>
            </a:r>
            <a:endParaRPr lang="en-US" altLang="ko-KR" sz="800">
              <a:latin typeface="Myriad Pro" pitchFamily="34" charset="0"/>
            </a:endParaRPr>
          </a:p>
        </p:txBody>
      </p:sp>
      <p:sp>
        <p:nvSpPr>
          <p:cNvPr id="3083" name="Rectangle 157"/>
          <p:cNvSpPr>
            <a:spLocks noChangeArrowheads="1"/>
          </p:cNvSpPr>
          <p:nvPr/>
        </p:nvSpPr>
        <p:spPr bwMode="auto">
          <a:xfrm>
            <a:off x="6083300" y="950913"/>
            <a:ext cx="319088" cy="141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defTabSz="728663">
              <a:lnSpc>
                <a:spcPts val="1050"/>
              </a:lnSpc>
              <a:spcBef>
                <a:spcPct val="20000"/>
              </a:spcBef>
            </a:pPr>
            <a:r>
              <a:rPr lang="en-US" altLang="ko-KR" sz="800">
                <a:solidFill>
                  <a:srgbClr val="000000"/>
                </a:solidFill>
                <a:latin typeface="Myriad Pro" pitchFamily="34" charset="0"/>
              </a:rPr>
              <a:t>Bracket</a:t>
            </a:r>
            <a:endParaRPr lang="en-US" altLang="ko-KR" sz="800">
              <a:latin typeface="Myriad Pro" pitchFamily="34" charset="0"/>
            </a:endParaRPr>
          </a:p>
        </p:txBody>
      </p:sp>
      <p:sp>
        <p:nvSpPr>
          <p:cNvPr id="3084" name="Line 158"/>
          <p:cNvSpPr>
            <a:spLocks noChangeShapeType="1"/>
          </p:cNvSpPr>
          <p:nvPr/>
        </p:nvSpPr>
        <p:spPr bwMode="auto">
          <a:xfrm>
            <a:off x="5688013" y="1028700"/>
            <a:ext cx="361950" cy="0"/>
          </a:xfrm>
          <a:prstGeom prst="line">
            <a:avLst/>
          </a:prstGeom>
          <a:noFill/>
          <a:ln w="3175">
            <a:solidFill>
              <a:schemeClr val="tx1"/>
            </a:solidFill>
            <a:round/>
            <a:headEnd type="triangle" w="sm" len="med"/>
            <a:tailEnd/>
          </a:ln>
        </p:spPr>
        <p:txBody>
          <a:bodyPr/>
          <a:lstStyle/>
          <a:p>
            <a:endParaRPr lang="ko-KR" altLang="en-US"/>
          </a:p>
        </p:txBody>
      </p:sp>
      <p:pic>
        <p:nvPicPr>
          <p:cNvPr id="3085" name="Picture 187" descr="Video cabl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-1702451">
            <a:off x="1279525" y="5780088"/>
            <a:ext cx="854075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6" name="Picture 188" descr="Power cable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-1703002">
            <a:off x="2320925" y="5807075"/>
            <a:ext cx="831850" cy="109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7" name="Picture 190" descr="무제-5 사본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600325" y="6419850"/>
            <a:ext cx="482600" cy="43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88" name="Rectangle 191"/>
          <p:cNvSpPr>
            <a:spLocks noChangeArrowheads="1"/>
          </p:cNvSpPr>
          <p:nvPr/>
        </p:nvSpPr>
        <p:spPr bwMode="auto">
          <a:xfrm>
            <a:off x="606425" y="6170613"/>
            <a:ext cx="325438" cy="103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 defTabSz="696913">
              <a:lnSpc>
                <a:spcPct val="85000"/>
              </a:lnSpc>
              <a:spcBef>
                <a:spcPct val="20000"/>
              </a:spcBef>
            </a:pPr>
            <a:r>
              <a:rPr lang="en-US" altLang="ko-KR" sz="800">
                <a:solidFill>
                  <a:srgbClr val="000000"/>
                </a:solidFill>
                <a:latin typeface="Myriad Pro" pitchFamily="34" charset="0"/>
              </a:rPr>
              <a:t>Camera</a:t>
            </a:r>
          </a:p>
        </p:txBody>
      </p:sp>
      <p:sp>
        <p:nvSpPr>
          <p:cNvPr id="3089" name="Rectangle 192"/>
          <p:cNvSpPr>
            <a:spLocks noChangeArrowheads="1"/>
          </p:cNvSpPr>
          <p:nvPr/>
        </p:nvSpPr>
        <p:spPr bwMode="auto">
          <a:xfrm>
            <a:off x="1531938" y="6170613"/>
            <a:ext cx="493712" cy="103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 defTabSz="696913">
              <a:lnSpc>
                <a:spcPct val="85000"/>
              </a:lnSpc>
              <a:spcBef>
                <a:spcPct val="20000"/>
              </a:spcBef>
            </a:pPr>
            <a:r>
              <a:rPr lang="en-US" altLang="ko-KR" sz="800">
                <a:solidFill>
                  <a:srgbClr val="000000"/>
                </a:solidFill>
                <a:latin typeface="Myriad Pro" pitchFamily="34" charset="0"/>
              </a:rPr>
              <a:t>Video cable</a:t>
            </a:r>
          </a:p>
        </p:txBody>
      </p:sp>
      <p:sp>
        <p:nvSpPr>
          <p:cNvPr id="3090" name="Rectangle 193"/>
          <p:cNvSpPr>
            <a:spLocks noChangeArrowheads="1"/>
          </p:cNvSpPr>
          <p:nvPr/>
        </p:nvSpPr>
        <p:spPr bwMode="auto">
          <a:xfrm>
            <a:off x="2560638" y="6170613"/>
            <a:ext cx="517525" cy="103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 defTabSz="696913">
              <a:lnSpc>
                <a:spcPct val="85000"/>
              </a:lnSpc>
              <a:spcBef>
                <a:spcPct val="20000"/>
              </a:spcBef>
            </a:pPr>
            <a:r>
              <a:rPr lang="en-US" altLang="ko-KR" sz="800">
                <a:solidFill>
                  <a:srgbClr val="000000"/>
                </a:solidFill>
                <a:latin typeface="Myriad Pro" pitchFamily="34" charset="0"/>
              </a:rPr>
              <a:t>Power cable</a:t>
            </a:r>
          </a:p>
        </p:txBody>
      </p:sp>
      <p:sp>
        <p:nvSpPr>
          <p:cNvPr id="3091" name="Rectangle 194"/>
          <p:cNvSpPr>
            <a:spLocks noChangeArrowheads="1"/>
          </p:cNvSpPr>
          <p:nvPr/>
        </p:nvSpPr>
        <p:spPr bwMode="auto">
          <a:xfrm>
            <a:off x="638175" y="6907213"/>
            <a:ext cx="255588" cy="103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 defTabSz="696913">
              <a:lnSpc>
                <a:spcPct val="85000"/>
              </a:lnSpc>
              <a:spcBef>
                <a:spcPct val="20000"/>
              </a:spcBef>
            </a:pPr>
            <a:r>
              <a:rPr lang="en-US" altLang="ko-KR" sz="800">
                <a:solidFill>
                  <a:srgbClr val="000000"/>
                </a:solidFill>
                <a:latin typeface="Myriad Pro" pitchFamily="34" charset="0"/>
              </a:rPr>
              <a:t>Screw</a:t>
            </a:r>
          </a:p>
        </p:txBody>
      </p:sp>
      <p:sp>
        <p:nvSpPr>
          <p:cNvPr id="3092" name="Rectangle 195"/>
          <p:cNvSpPr>
            <a:spLocks noChangeArrowheads="1"/>
          </p:cNvSpPr>
          <p:nvPr/>
        </p:nvSpPr>
        <p:spPr bwMode="auto">
          <a:xfrm>
            <a:off x="2662238" y="6907213"/>
            <a:ext cx="315912" cy="103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 defTabSz="696913">
              <a:lnSpc>
                <a:spcPct val="85000"/>
              </a:lnSpc>
              <a:spcBef>
                <a:spcPct val="20000"/>
              </a:spcBef>
            </a:pPr>
            <a:r>
              <a:rPr lang="en-US" altLang="ko-KR" sz="800">
                <a:solidFill>
                  <a:srgbClr val="000000"/>
                </a:solidFill>
                <a:latin typeface="Myriad Pro" pitchFamily="34" charset="0"/>
              </a:rPr>
              <a:t>Manual</a:t>
            </a:r>
          </a:p>
        </p:txBody>
      </p:sp>
      <p:sp>
        <p:nvSpPr>
          <p:cNvPr id="3093" name="Rectangle 195"/>
          <p:cNvSpPr>
            <a:spLocks noChangeArrowheads="1"/>
          </p:cNvSpPr>
          <p:nvPr/>
        </p:nvSpPr>
        <p:spPr bwMode="auto">
          <a:xfrm>
            <a:off x="1558925" y="6907213"/>
            <a:ext cx="436563" cy="10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 defTabSz="696913">
              <a:lnSpc>
                <a:spcPct val="85000"/>
              </a:lnSpc>
              <a:spcBef>
                <a:spcPct val="20000"/>
              </a:spcBef>
            </a:pPr>
            <a:r>
              <a:rPr lang="en-US" altLang="ko-KR" sz="800">
                <a:solidFill>
                  <a:srgbClr val="000000"/>
                </a:solidFill>
                <a:latin typeface="Myriad Pro" pitchFamily="34" charset="0"/>
              </a:rPr>
              <a:t>L- Wrench</a:t>
            </a:r>
          </a:p>
        </p:txBody>
      </p:sp>
      <p:pic>
        <p:nvPicPr>
          <p:cNvPr id="3094" name="Picture 375" descr="무제-1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495425" y="6594475"/>
            <a:ext cx="590550" cy="198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95" name="Picture 189" descr="벽고정나사(3ea)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39750" y="6569075"/>
            <a:ext cx="457200" cy="273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96" name="Rectangle 157"/>
          <p:cNvSpPr>
            <a:spLocks noChangeArrowheads="1"/>
          </p:cNvSpPr>
          <p:nvPr/>
        </p:nvSpPr>
        <p:spPr bwMode="auto">
          <a:xfrm>
            <a:off x="6083300" y="1325563"/>
            <a:ext cx="420688" cy="131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defTabSz="728663">
              <a:lnSpc>
                <a:spcPts val="1050"/>
              </a:lnSpc>
              <a:spcBef>
                <a:spcPct val="20000"/>
              </a:spcBef>
            </a:pPr>
            <a:r>
              <a:rPr lang="en-US" altLang="ko-KR" sz="800">
                <a:solidFill>
                  <a:srgbClr val="000000"/>
                </a:solidFill>
                <a:latin typeface="Myriad Pro" pitchFamily="34" charset="0"/>
              </a:rPr>
              <a:t>Sunshield</a:t>
            </a:r>
            <a:endParaRPr lang="en-US" altLang="ko-KR" sz="800">
              <a:latin typeface="Myriad Pro" pitchFamily="34" charset="0"/>
            </a:endParaRPr>
          </a:p>
        </p:txBody>
      </p:sp>
      <p:sp>
        <p:nvSpPr>
          <p:cNvPr id="3097" name="Line 158"/>
          <p:cNvSpPr>
            <a:spLocks noChangeShapeType="1"/>
          </p:cNvSpPr>
          <p:nvPr/>
        </p:nvSpPr>
        <p:spPr bwMode="auto">
          <a:xfrm>
            <a:off x="5688013" y="1403350"/>
            <a:ext cx="361950" cy="0"/>
          </a:xfrm>
          <a:prstGeom prst="line">
            <a:avLst/>
          </a:prstGeom>
          <a:noFill/>
          <a:ln w="3175">
            <a:solidFill>
              <a:schemeClr val="tx1"/>
            </a:solidFill>
            <a:round/>
            <a:headEnd type="triangle" w="sm" len="med"/>
            <a:tailEnd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3098" name="Line 158"/>
          <p:cNvSpPr>
            <a:spLocks noChangeShapeType="1"/>
          </p:cNvSpPr>
          <p:nvPr/>
        </p:nvSpPr>
        <p:spPr bwMode="auto">
          <a:xfrm flipH="1">
            <a:off x="4283075" y="1552575"/>
            <a:ext cx="606425" cy="0"/>
          </a:xfrm>
          <a:prstGeom prst="line">
            <a:avLst/>
          </a:prstGeom>
          <a:noFill/>
          <a:ln w="3175">
            <a:solidFill>
              <a:schemeClr val="tx1"/>
            </a:solidFill>
            <a:round/>
            <a:headEnd type="triangle" w="sm" len="med"/>
            <a:tailEnd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3099" name="Rectangle 155"/>
          <p:cNvSpPr>
            <a:spLocks noChangeArrowheads="1"/>
          </p:cNvSpPr>
          <p:nvPr/>
        </p:nvSpPr>
        <p:spPr bwMode="auto">
          <a:xfrm>
            <a:off x="3968750" y="1624013"/>
            <a:ext cx="268288" cy="131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defTabSz="728663">
              <a:lnSpc>
                <a:spcPts val="1050"/>
              </a:lnSpc>
              <a:spcBef>
                <a:spcPct val="20000"/>
              </a:spcBef>
            </a:pPr>
            <a:r>
              <a:rPr lang="en-US" altLang="ko-KR" sz="800">
                <a:solidFill>
                  <a:srgbClr val="000000"/>
                </a:solidFill>
                <a:latin typeface="Myriad Pro" pitchFamily="34" charset="0"/>
              </a:rPr>
              <a:t>IR LED</a:t>
            </a:r>
            <a:endParaRPr lang="en-US" altLang="ko-KR" sz="800">
              <a:latin typeface="Myriad Pro" pitchFamily="34" charset="0"/>
            </a:endParaRPr>
          </a:p>
        </p:txBody>
      </p:sp>
      <p:sp>
        <p:nvSpPr>
          <p:cNvPr id="3100" name="Line 158"/>
          <p:cNvSpPr>
            <a:spLocks noChangeShapeType="1"/>
          </p:cNvSpPr>
          <p:nvPr/>
        </p:nvSpPr>
        <p:spPr bwMode="auto">
          <a:xfrm flipH="1">
            <a:off x="4244975" y="1701800"/>
            <a:ext cx="549275" cy="0"/>
          </a:xfrm>
          <a:prstGeom prst="line">
            <a:avLst/>
          </a:prstGeom>
          <a:noFill/>
          <a:ln w="3175">
            <a:solidFill>
              <a:schemeClr val="tx1"/>
            </a:solidFill>
            <a:round/>
            <a:headEnd type="triangle" w="sm" len="med"/>
            <a:tailEnd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3101" name="Rectangle 157"/>
          <p:cNvSpPr>
            <a:spLocks noChangeArrowheads="1"/>
          </p:cNvSpPr>
          <p:nvPr/>
        </p:nvSpPr>
        <p:spPr bwMode="auto">
          <a:xfrm>
            <a:off x="5559425" y="1712913"/>
            <a:ext cx="290513" cy="131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defTabSz="728663">
              <a:lnSpc>
                <a:spcPts val="1050"/>
              </a:lnSpc>
              <a:spcBef>
                <a:spcPct val="20000"/>
              </a:spcBef>
            </a:pPr>
            <a:r>
              <a:rPr lang="en-US" altLang="ko-KR" sz="800">
                <a:solidFill>
                  <a:srgbClr val="000000"/>
                </a:solidFill>
                <a:latin typeface="Myriad Pro" pitchFamily="34" charset="0"/>
              </a:rPr>
              <a:t>Sensor</a:t>
            </a:r>
            <a:endParaRPr lang="en-US" altLang="ko-KR" sz="800">
              <a:latin typeface="Myriad Pro" pitchFamily="34" charset="0"/>
            </a:endParaRPr>
          </a:p>
        </p:txBody>
      </p:sp>
      <p:sp>
        <p:nvSpPr>
          <p:cNvPr id="3102" name="Line 158"/>
          <p:cNvSpPr>
            <a:spLocks noChangeShapeType="1"/>
          </p:cNvSpPr>
          <p:nvPr/>
        </p:nvSpPr>
        <p:spPr bwMode="auto">
          <a:xfrm>
            <a:off x="4875213" y="1790700"/>
            <a:ext cx="661987" cy="0"/>
          </a:xfrm>
          <a:prstGeom prst="line">
            <a:avLst/>
          </a:prstGeom>
          <a:noFill/>
          <a:ln w="3175">
            <a:solidFill>
              <a:schemeClr val="tx1"/>
            </a:solidFill>
            <a:round/>
            <a:headEnd type="triangle" w="sm" len="med"/>
            <a:tailEnd/>
          </a:ln>
        </p:spPr>
        <p:txBody>
          <a:bodyPr/>
          <a:lstStyle/>
          <a:p>
            <a:endParaRPr lang="ko-KR" altLang="en-US"/>
          </a:p>
        </p:txBody>
      </p:sp>
      <p:grpSp>
        <p:nvGrpSpPr>
          <p:cNvPr id="3103" name="Group 148"/>
          <p:cNvGrpSpPr>
            <a:grpSpLocks/>
          </p:cNvGrpSpPr>
          <p:nvPr/>
        </p:nvGrpSpPr>
        <p:grpSpPr bwMode="auto">
          <a:xfrm>
            <a:off x="3708400" y="2457450"/>
            <a:ext cx="2316163" cy="193675"/>
            <a:chOff x="2336" y="1873"/>
            <a:chExt cx="1459" cy="122"/>
          </a:xfrm>
        </p:grpSpPr>
        <p:sp>
          <p:nvSpPr>
            <p:cNvPr id="3127" name="Text Box 121"/>
            <p:cNvSpPr txBox="1">
              <a:spLocks noChangeArrowheads="1"/>
            </p:cNvSpPr>
            <p:nvPr/>
          </p:nvSpPr>
          <p:spPr bwMode="auto">
            <a:xfrm>
              <a:off x="2407" y="1873"/>
              <a:ext cx="1280" cy="11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defTabSz="1879600">
                <a:spcBef>
                  <a:spcPct val="50000"/>
                </a:spcBef>
              </a:pPr>
              <a:r>
                <a:rPr lang="en-US" altLang="ko-KR" sz="1200" b="1">
                  <a:latin typeface="Myriad Pro" pitchFamily="34" charset="0"/>
                  <a:ea typeface="맑은 고딕" pitchFamily="50" charset="-127"/>
                </a:rPr>
                <a:t>CABLE CONNECTION</a:t>
              </a:r>
            </a:p>
          </p:txBody>
        </p:sp>
        <p:grpSp>
          <p:nvGrpSpPr>
            <p:cNvPr id="3128" name="Group 140"/>
            <p:cNvGrpSpPr>
              <a:grpSpLocks/>
            </p:cNvGrpSpPr>
            <p:nvPr/>
          </p:nvGrpSpPr>
          <p:grpSpPr bwMode="auto">
            <a:xfrm>
              <a:off x="2336" y="1884"/>
              <a:ext cx="1459" cy="111"/>
              <a:chOff x="2336" y="1884"/>
              <a:chExt cx="1459" cy="111"/>
            </a:xfrm>
          </p:grpSpPr>
          <p:sp>
            <p:nvSpPr>
              <p:cNvPr id="3129" name="Rectangle 120"/>
              <p:cNvSpPr>
                <a:spLocks noChangeArrowheads="1"/>
              </p:cNvSpPr>
              <p:nvPr/>
            </p:nvSpPr>
            <p:spPr bwMode="auto">
              <a:xfrm>
                <a:off x="2336" y="1884"/>
                <a:ext cx="44" cy="111"/>
              </a:xfrm>
              <a:prstGeom prst="rect">
                <a:avLst/>
              </a:prstGeom>
              <a:solidFill>
                <a:schemeClr val="tx1"/>
              </a:solidFill>
              <a:ln w="3175" algn="ctr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ko-KR" altLang="en-US"/>
              </a:p>
            </p:txBody>
          </p:sp>
          <p:sp>
            <p:nvSpPr>
              <p:cNvPr id="3130" name="Line 122"/>
              <p:cNvSpPr>
                <a:spLocks noChangeShapeType="1"/>
              </p:cNvSpPr>
              <p:nvPr/>
            </p:nvSpPr>
            <p:spPr bwMode="auto">
              <a:xfrm>
                <a:off x="2341" y="1993"/>
                <a:ext cx="1454" cy="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ko-KR" altLang="en-US"/>
              </a:p>
            </p:txBody>
          </p:sp>
        </p:grpSp>
      </p:grpSp>
      <p:pic>
        <p:nvPicPr>
          <p:cNvPr id="3104" name="Picture 127" descr="Cable(Power, Video)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3751263" y="2827338"/>
            <a:ext cx="1235075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05" name="Rectangle 128"/>
          <p:cNvSpPr>
            <a:spLocks noChangeArrowheads="1"/>
          </p:cNvSpPr>
          <p:nvPr/>
        </p:nvSpPr>
        <p:spPr bwMode="auto">
          <a:xfrm>
            <a:off x="5308600" y="3060700"/>
            <a:ext cx="1609725" cy="10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defTabSz="696913">
              <a:lnSpc>
                <a:spcPct val="85000"/>
              </a:lnSpc>
              <a:spcBef>
                <a:spcPct val="20000"/>
              </a:spcBef>
            </a:pPr>
            <a:r>
              <a:rPr lang="en-US" altLang="ko-KR" sz="800">
                <a:solidFill>
                  <a:srgbClr val="000000"/>
                </a:solidFill>
                <a:latin typeface="Myriad Pro" pitchFamily="34" charset="0"/>
              </a:rPr>
              <a:t>Video output </a:t>
            </a:r>
            <a:r>
              <a:rPr lang="en-US" altLang="ko-KR" sz="800">
                <a:latin typeface="Myriad Pro" pitchFamily="34" charset="0"/>
              </a:rPr>
              <a:t>(Connecting to monitor)</a:t>
            </a:r>
          </a:p>
        </p:txBody>
      </p:sp>
      <p:sp>
        <p:nvSpPr>
          <p:cNvPr id="3106" name="Rectangle 129"/>
          <p:cNvSpPr>
            <a:spLocks noChangeArrowheads="1"/>
          </p:cNvSpPr>
          <p:nvPr/>
        </p:nvSpPr>
        <p:spPr bwMode="auto">
          <a:xfrm>
            <a:off x="5308600" y="2835275"/>
            <a:ext cx="908050" cy="10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defTabSz="696913">
              <a:lnSpc>
                <a:spcPct val="85000"/>
              </a:lnSpc>
              <a:spcBef>
                <a:spcPct val="20000"/>
              </a:spcBef>
            </a:pPr>
            <a:r>
              <a:rPr lang="en-US" altLang="ko-KR" sz="800">
                <a:solidFill>
                  <a:srgbClr val="000000"/>
                </a:solidFill>
                <a:latin typeface="Myriad Pro" pitchFamily="34" charset="0"/>
              </a:rPr>
              <a:t>Power input (DC 12V)</a:t>
            </a:r>
          </a:p>
        </p:txBody>
      </p:sp>
      <p:sp>
        <p:nvSpPr>
          <p:cNvPr id="3107" name="Line 130"/>
          <p:cNvSpPr>
            <a:spLocks noChangeShapeType="1"/>
          </p:cNvSpPr>
          <p:nvPr/>
        </p:nvSpPr>
        <p:spPr bwMode="auto">
          <a:xfrm>
            <a:off x="4991100" y="3100388"/>
            <a:ext cx="284163" cy="0"/>
          </a:xfrm>
          <a:prstGeom prst="line">
            <a:avLst/>
          </a:prstGeom>
          <a:noFill/>
          <a:ln w="3175">
            <a:solidFill>
              <a:schemeClr val="tx1"/>
            </a:solidFill>
            <a:round/>
            <a:headEnd type="triangle" w="sm" len="med"/>
            <a:tailEnd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3108" name="Line 131"/>
          <p:cNvSpPr>
            <a:spLocks noChangeShapeType="1"/>
          </p:cNvSpPr>
          <p:nvPr/>
        </p:nvSpPr>
        <p:spPr bwMode="auto">
          <a:xfrm>
            <a:off x="4911725" y="2879725"/>
            <a:ext cx="363538" cy="0"/>
          </a:xfrm>
          <a:prstGeom prst="line">
            <a:avLst/>
          </a:prstGeom>
          <a:noFill/>
          <a:ln w="3175">
            <a:solidFill>
              <a:schemeClr val="tx1"/>
            </a:solidFill>
            <a:round/>
            <a:headEnd type="triangle" w="sm" len="med"/>
            <a:tailEnd/>
          </a:ln>
        </p:spPr>
        <p:txBody>
          <a:bodyPr/>
          <a:lstStyle/>
          <a:p>
            <a:endParaRPr lang="ko-KR" altLang="en-US"/>
          </a:p>
        </p:txBody>
      </p:sp>
      <p:grpSp>
        <p:nvGrpSpPr>
          <p:cNvPr id="3109" name="Group 150"/>
          <p:cNvGrpSpPr>
            <a:grpSpLocks/>
          </p:cNvGrpSpPr>
          <p:nvPr/>
        </p:nvGrpSpPr>
        <p:grpSpPr bwMode="auto">
          <a:xfrm>
            <a:off x="7199313" y="360363"/>
            <a:ext cx="2316162" cy="193675"/>
            <a:chOff x="4535" y="2747"/>
            <a:chExt cx="1459" cy="122"/>
          </a:xfrm>
        </p:grpSpPr>
        <p:sp>
          <p:nvSpPr>
            <p:cNvPr id="3123" name="Text Box 106"/>
            <p:cNvSpPr txBox="1">
              <a:spLocks noChangeArrowheads="1"/>
            </p:cNvSpPr>
            <p:nvPr/>
          </p:nvSpPr>
          <p:spPr bwMode="auto">
            <a:xfrm>
              <a:off x="4606" y="2747"/>
              <a:ext cx="966" cy="11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defTabSz="1879600">
                <a:spcBef>
                  <a:spcPct val="50000"/>
                </a:spcBef>
              </a:pPr>
              <a:r>
                <a:rPr lang="en-US" altLang="ko-KR" sz="1200" b="1">
                  <a:latin typeface="Myriad Pro" pitchFamily="34" charset="0"/>
                  <a:ea typeface="맑은 고딕" pitchFamily="50" charset="-127"/>
                </a:rPr>
                <a:t>DIMENSION</a:t>
              </a:r>
            </a:p>
          </p:txBody>
        </p:sp>
        <p:grpSp>
          <p:nvGrpSpPr>
            <p:cNvPr id="3124" name="Group 138"/>
            <p:cNvGrpSpPr>
              <a:grpSpLocks/>
            </p:cNvGrpSpPr>
            <p:nvPr/>
          </p:nvGrpSpPr>
          <p:grpSpPr bwMode="auto">
            <a:xfrm>
              <a:off x="4535" y="2758"/>
              <a:ext cx="1459" cy="111"/>
              <a:chOff x="4535" y="2758"/>
              <a:chExt cx="1459" cy="111"/>
            </a:xfrm>
          </p:grpSpPr>
          <p:sp>
            <p:nvSpPr>
              <p:cNvPr id="3125" name="Rectangle 105"/>
              <p:cNvSpPr>
                <a:spLocks noChangeArrowheads="1"/>
              </p:cNvSpPr>
              <p:nvPr/>
            </p:nvSpPr>
            <p:spPr bwMode="auto">
              <a:xfrm>
                <a:off x="4535" y="2758"/>
                <a:ext cx="44" cy="111"/>
              </a:xfrm>
              <a:prstGeom prst="rect">
                <a:avLst/>
              </a:prstGeom>
              <a:solidFill>
                <a:schemeClr val="tx1"/>
              </a:solidFill>
              <a:ln w="3175" algn="ctr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ko-KR" altLang="en-US"/>
              </a:p>
            </p:txBody>
          </p:sp>
          <p:sp>
            <p:nvSpPr>
              <p:cNvPr id="3126" name="Line 107"/>
              <p:cNvSpPr>
                <a:spLocks noChangeShapeType="1"/>
              </p:cNvSpPr>
              <p:nvPr/>
            </p:nvSpPr>
            <p:spPr bwMode="auto">
              <a:xfrm>
                <a:off x="4540" y="2867"/>
                <a:ext cx="145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ko-KR" altLang="en-US"/>
              </a:p>
            </p:txBody>
          </p:sp>
        </p:grpSp>
      </p:grpSp>
      <p:sp>
        <p:nvSpPr>
          <p:cNvPr id="3111" name="Text Box 871"/>
          <p:cNvSpPr txBox="1">
            <a:spLocks noChangeArrowheads="1"/>
          </p:cNvSpPr>
          <p:nvPr/>
        </p:nvSpPr>
        <p:spPr bwMode="auto">
          <a:xfrm>
            <a:off x="3708400" y="4986338"/>
            <a:ext cx="3135313" cy="108426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defTabSz="1879600">
              <a:lnSpc>
                <a:spcPct val="90000"/>
              </a:lnSpc>
              <a:spcBef>
                <a:spcPct val="40000"/>
              </a:spcBef>
              <a:tabLst>
                <a:tab pos="71438" algn="l"/>
                <a:tab pos="107950" algn="l"/>
              </a:tabLst>
            </a:pPr>
            <a:r>
              <a:rPr lang="en-US" altLang="ko-KR" sz="800" b="1">
                <a:solidFill>
                  <a:srgbClr val="000000"/>
                </a:solidFill>
                <a:latin typeface="Myriad Pro" pitchFamily="34" charset="0"/>
                <a:ea typeface="돋움" pitchFamily="50" charset="-127"/>
                <a:cs typeface="Arial" charset="0"/>
              </a:rPr>
              <a:t>a.	SET</a:t>
            </a:r>
            <a:r>
              <a:rPr lang="en-US" altLang="ko-KR" sz="800">
                <a:solidFill>
                  <a:srgbClr val="000000"/>
                </a:solidFill>
                <a:latin typeface="Myriad Pro" pitchFamily="34" charset="0"/>
                <a:ea typeface="돋움" pitchFamily="50" charset="-127"/>
                <a:cs typeface="Arial" charset="0"/>
              </a:rPr>
              <a:t> : </a:t>
            </a:r>
            <a:br>
              <a:rPr lang="en-US" altLang="ko-KR" sz="800">
                <a:solidFill>
                  <a:srgbClr val="000000"/>
                </a:solidFill>
                <a:latin typeface="Myriad Pro" pitchFamily="34" charset="0"/>
                <a:ea typeface="돋움" pitchFamily="50" charset="-127"/>
                <a:cs typeface="Arial" charset="0"/>
              </a:rPr>
            </a:br>
            <a:r>
              <a:rPr lang="en-US" altLang="ko-KR" sz="800">
                <a:solidFill>
                  <a:srgbClr val="000000"/>
                </a:solidFill>
                <a:latin typeface="Myriad Pro" pitchFamily="34" charset="0"/>
                <a:ea typeface="돋움" pitchFamily="50" charset="-127"/>
                <a:cs typeface="Arial" charset="0"/>
              </a:rPr>
              <a:t>		Displays the menu on the screen. Press this switch to confirm status or 		after changing a selected item.</a:t>
            </a:r>
          </a:p>
          <a:p>
            <a:pPr defTabSz="1879600">
              <a:lnSpc>
                <a:spcPct val="90000"/>
              </a:lnSpc>
              <a:spcBef>
                <a:spcPct val="40000"/>
              </a:spcBef>
              <a:tabLst>
                <a:tab pos="71438" algn="l"/>
                <a:tab pos="107950" algn="l"/>
              </a:tabLst>
            </a:pPr>
            <a:r>
              <a:rPr lang="en-US" altLang="ko-KR" sz="800" b="1">
                <a:solidFill>
                  <a:srgbClr val="000000"/>
                </a:solidFill>
                <a:latin typeface="Myriad Pro" pitchFamily="34" charset="0"/>
                <a:ea typeface="돋움" pitchFamily="50" charset="-127"/>
                <a:cs typeface="Arial" charset="0"/>
              </a:rPr>
              <a:t>b.	UP / DOWN</a:t>
            </a:r>
            <a:r>
              <a:rPr lang="en-US" altLang="ko-KR" sz="800">
                <a:solidFill>
                  <a:srgbClr val="000000"/>
                </a:solidFill>
                <a:latin typeface="Myriad Pro" pitchFamily="34" charset="0"/>
                <a:ea typeface="돋움" pitchFamily="50" charset="-127"/>
                <a:cs typeface="Arial" charset="0"/>
              </a:rPr>
              <a:t> : </a:t>
            </a:r>
            <a:br>
              <a:rPr lang="en-US" altLang="ko-KR" sz="800">
                <a:solidFill>
                  <a:srgbClr val="000000"/>
                </a:solidFill>
                <a:latin typeface="Myriad Pro" pitchFamily="34" charset="0"/>
                <a:ea typeface="돋움" pitchFamily="50" charset="-127"/>
                <a:cs typeface="Arial" charset="0"/>
              </a:rPr>
            </a:br>
            <a:r>
              <a:rPr lang="en-US" altLang="ko-KR" sz="800">
                <a:solidFill>
                  <a:srgbClr val="000000"/>
                </a:solidFill>
                <a:latin typeface="Myriad Pro" pitchFamily="34" charset="0"/>
                <a:ea typeface="돋움" pitchFamily="50" charset="-127"/>
                <a:cs typeface="Arial" charset="0"/>
              </a:rPr>
              <a:t>		Used to move the cursor up or down in the menu screen to select a 		desired menu item.</a:t>
            </a:r>
          </a:p>
          <a:p>
            <a:pPr defTabSz="1879600">
              <a:lnSpc>
                <a:spcPct val="90000"/>
              </a:lnSpc>
              <a:spcBef>
                <a:spcPct val="40000"/>
              </a:spcBef>
              <a:tabLst>
                <a:tab pos="71438" algn="l"/>
                <a:tab pos="107950" algn="l"/>
              </a:tabLst>
            </a:pPr>
            <a:r>
              <a:rPr lang="en-US" altLang="ko-KR" sz="800" b="1">
                <a:solidFill>
                  <a:srgbClr val="000000"/>
                </a:solidFill>
                <a:latin typeface="Myriad Pro" pitchFamily="34" charset="0"/>
                <a:ea typeface="돋움" pitchFamily="50" charset="-127"/>
                <a:cs typeface="Arial" charset="0"/>
              </a:rPr>
              <a:t>c.	LEFT / RIGHT</a:t>
            </a:r>
            <a:r>
              <a:rPr lang="en-US" altLang="ko-KR" sz="800">
                <a:solidFill>
                  <a:srgbClr val="000000"/>
                </a:solidFill>
                <a:latin typeface="Myriad Pro" pitchFamily="34" charset="0"/>
                <a:ea typeface="돋움" pitchFamily="50" charset="-127"/>
                <a:cs typeface="Arial" charset="0"/>
              </a:rPr>
              <a:t> : </a:t>
            </a:r>
            <a:br>
              <a:rPr lang="en-US" altLang="ko-KR" sz="800">
                <a:solidFill>
                  <a:srgbClr val="000000"/>
                </a:solidFill>
                <a:latin typeface="Myriad Pro" pitchFamily="34" charset="0"/>
                <a:ea typeface="돋움" pitchFamily="50" charset="-127"/>
                <a:cs typeface="Arial" charset="0"/>
              </a:rPr>
            </a:br>
            <a:r>
              <a:rPr lang="en-US" altLang="ko-KR" sz="800">
                <a:solidFill>
                  <a:srgbClr val="000000"/>
                </a:solidFill>
                <a:latin typeface="Myriad Pro" pitchFamily="34" charset="0"/>
                <a:ea typeface="돋움" pitchFamily="50" charset="-127"/>
                <a:cs typeface="Arial" charset="0"/>
              </a:rPr>
              <a:t>		Used to move the cursor left or right in the menu screen or to change 		the value of the selected item.</a:t>
            </a:r>
          </a:p>
        </p:txBody>
      </p:sp>
      <p:pic>
        <p:nvPicPr>
          <p:cNvPr id="3117" name="Picture 73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7315200" y="846138"/>
            <a:ext cx="3055938" cy="2195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18" name="그림 74" descr="30IR-VF-IVORY.jpg"/>
          <p:cNvPicPr>
            <a:picLocks noChangeAspect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479425" y="5511800"/>
            <a:ext cx="6477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71" name="그룹 110"/>
          <p:cNvGrpSpPr>
            <a:grpSpLocks/>
          </p:cNvGrpSpPr>
          <p:nvPr/>
        </p:nvGrpSpPr>
        <p:grpSpPr bwMode="auto">
          <a:xfrm>
            <a:off x="3675063" y="3598863"/>
            <a:ext cx="3335337" cy="1209675"/>
            <a:chOff x="7199312" y="360363"/>
            <a:chExt cx="3335605" cy="1209675"/>
          </a:xfrm>
        </p:grpSpPr>
        <p:grpSp>
          <p:nvGrpSpPr>
            <p:cNvPr id="72" name="Group 865"/>
            <p:cNvGrpSpPr>
              <a:grpSpLocks/>
            </p:cNvGrpSpPr>
            <p:nvPr/>
          </p:nvGrpSpPr>
          <p:grpSpPr bwMode="auto">
            <a:xfrm>
              <a:off x="7199312" y="360363"/>
              <a:ext cx="3335605" cy="193675"/>
              <a:chOff x="4535" y="1367"/>
              <a:chExt cx="1459" cy="122"/>
            </a:xfrm>
          </p:grpSpPr>
          <p:sp>
            <p:nvSpPr>
              <p:cNvPr id="93" name="Text Box 866"/>
              <p:cNvSpPr txBox="1">
                <a:spLocks noChangeArrowheads="1"/>
              </p:cNvSpPr>
              <p:nvPr/>
            </p:nvSpPr>
            <p:spPr bwMode="auto">
              <a:xfrm>
                <a:off x="4606" y="1367"/>
                <a:ext cx="1308" cy="116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</p:spPr>
            <p:txBody>
              <a:bodyPr lIns="0" tIns="0" rIns="0" bIns="0">
                <a:spAutoFit/>
              </a:bodyPr>
              <a:lstStyle/>
              <a:p>
                <a:pPr defTabSz="1879600">
                  <a:spcBef>
                    <a:spcPct val="50000"/>
                  </a:spcBef>
                </a:pPr>
                <a:r>
                  <a:rPr lang="en-US" altLang="ko-KR" sz="1200" b="1" dirty="0">
                    <a:latin typeface="Myriad Pro" pitchFamily="34" charset="0"/>
                    <a:ea typeface="맑은 고딕" pitchFamily="50" charset="-127"/>
                  </a:rPr>
                  <a:t>OSD CONTROL </a:t>
                </a:r>
                <a:r>
                  <a:rPr lang="en-US" altLang="ko-KR" sz="1100" b="1" dirty="0">
                    <a:latin typeface="Myriad Pro" pitchFamily="34" charset="0"/>
                    <a:ea typeface="맑은 고딕" pitchFamily="50" charset="-127"/>
                  </a:rPr>
                  <a:t>(Option- BOARD / CABLE)</a:t>
                </a:r>
              </a:p>
            </p:txBody>
          </p:sp>
          <p:grpSp>
            <p:nvGrpSpPr>
              <p:cNvPr id="94" name="Group 867"/>
              <p:cNvGrpSpPr>
                <a:grpSpLocks/>
              </p:cNvGrpSpPr>
              <p:nvPr/>
            </p:nvGrpSpPr>
            <p:grpSpPr bwMode="auto">
              <a:xfrm>
                <a:off x="4535" y="1378"/>
                <a:ext cx="1459" cy="111"/>
                <a:chOff x="4535" y="1378"/>
                <a:chExt cx="1459" cy="111"/>
              </a:xfrm>
            </p:grpSpPr>
            <p:sp>
              <p:nvSpPr>
                <p:cNvPr id="95" name="Rectangle 868"/>
                <p:cNvSpPr>
                  <a:spLocks noChangeArrowheads="1"/>
                </p:cNvSpPr>
                <p:nvPr/>
              </p:nvSpPr>
              <p:spPr bwMode="auto">
                <a:xfrm>
                  <a:off x="4535" y="1378"/>
                  <a:ext cx="44" cy="111"/>
                </a:xfrm>
                <a:prstGeom prst="rect">
                  <a:avLst/>
                </a:prstGeom>
                <a:solidFill>
                  <a:schemeClr val="tx1"/>
                </a:solidFill>
                <a:ln w="3175" algn="ctr">
                  <a:noFill/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ko-KR" altLang="en-US"/>
                </a:p>
              </p:txBody>
            </p:sp>
            <p:sp>
              <p:nvSpPr>
                <p:cNvPr id="96" name="Line 869"/>
                <p:cNvSpPr>
                  <a:spLocks noChangeShapeType="1"/>
                </p:cNvSpPr>
                <p:nvPr/>
              </p:nvSpPr>
              <p:spPr bwMode="auto">
                <a:xfrm>
                  <a:off x="4540" y="1487"/>
                  <a:ext cx="1454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ko-KR" altLang="en-US"/>
                </a:p>
              </p:txBody>
            </p:sp>
          </p:grpSp>
        </p:grpSp>
        <p:pic>
          <p:nvPicPr>
            <p:cNvPr id="73" name="Picture 2" descr="C:\Documents and Settings\손혁준\바탕 화면\무제-1.tif"/>
            <p:cNvPicPr>
              <a:picLocks noChangeAspect="1" noChangeArrowheads="1"/>
            </p:cNvPicPr>
            <p:nvPr/>
          </p:nvPicPr>
          <p:blipFill>
            <a:blip r:embed="rId11" cstate="print"/>
            <a:srcRect/>
            <a:stretch>
              <a:fillRect/>
            </a:stretch>
          </p:blipFill>
          <p:spPr bwMode="auto">
            <a:xfrm>
              <a:off x="7209173" y="679450"/>
              <a:ext cx="1735138" cy="8540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74" name="Rectangle 159"/>
            <p:cNvSpPr>
              <a:spLocks noChangeArrowheads="1"/>
            </p:cNvSpPr>
            <p:nvPr/>
          </p:nvSpPr>
          <p:spPr bwMode="auto">
            <a:xfrm>
              <a:off x="9013714" y="676030"/>
              <a:ext cx="639762" cy="1317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728663">
                <a:lnSpc>
                  <a:spcPts val="1050"/>
                </a:lnSpc>
                <a:spcBef>
                  <a:spcPct val="20000"/>
                </a:spcBef>
              </a:pPr>
              <a:r>
                <a:rPr lang="en-US" altLang="ko-KR" sz="800">
                  <a:latin typeface="Myriad Pro" pitchFamily="34" charset="0"/>
                </a:rPr>
                <a:t>Video loop-out</a:t>
              </a:r>
            </a:p>
          </p:txBody>
        </p:sp>
        <p:sp>
          <p:nvSpPr>
            <p:cNvPr id="75" name="Line 160"/>
            <p:cNvSpPr>
              <a:spLocks noChangeShapeType="1"/>
            </p:cNvSpPr>
            <p:nvPr/>
          </p:nvSpPr>
          <p:spPr bwMode="auto">
            <a:xfrm flipV="1">
              <a:off x="8685458" y="759854"/>
              <a:ext cx="323313" cy="356159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 type="triangle" w="sm" len="med"/>
              <a:tailEnd/>
            </a:ln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76" name="모서리가 둥근 직사각형 167"/>
            <p:cNvSpPr>
              <a:spLocks noChangeArrowheads="1"/>
            </p:cNvSpPr>
            <p:nvPr/>
          </p:nvSpPr>
          <p:spPr bwMode="auto">
            <a:xfrm>
              <a:off x="7783938" y="898525"/>
              <a:ext cx="623888" cy="671513"/>
            </a:xfrm>
            <a:prstGeom prst="roundRect">
              <a:avLst>
                <a:gd name="adj" fmla="val 16667"/>
              </a:avLst>
            </a:prstGeom>
            <a:noFill/>
            <a:ln w="19050" algn="ctr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pPr defTabSz="1042988"/>
              <a:endParaRPr lang="ko-KR" altLang="en-US"/>
            </a:p>
          </p:txBody>
        </p:sp>
        <p:sp>
          <p:nvSpPr>
            <p:cNvPr id="77" name="Rectangle 159"/>
            <p:cNvSpPr>
              <a:spLocks noChangeArrowheads="1"/>
            </p:cNvSpPr>
            <p:nvPr/>
          </p:nvSpPr>
          <p:spPr bwMode="auto">
            <a:xfrm>
              <a:off x="8721523" y="1374775"/>
              <a:ext cx="641350" cy="1317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728663">
                <a:lnSpc>
                  <a:spcPts val="1050"/>
                </a:lnSpc>
                <a:spcBef>
                  <a:spcPct val="20000"/>
                </a:spcBef>
              </a:pPr>
              <a:r>
                <a:rPr lang="en-US" altLang="ko-KR" sz="800">
                  <a:latin typeface="Myriad Pro" pitchFamily="34" charset="0"/>
                </a:rPr>
                <a:t>OSD Controller</a:t>
              </a:r>
            </a:p>
          </p:txBody>
        </p:sp>
        <p:sp>
          <p:nvSpPr>
            <p:cNvPr id="78" name="Line 160"/>
            <p:cNvSpPr>
              <a:spLocks noChangeShapeType="1"/>
            </p:cNvSpPr>
            <p:nvPr/>
          </p:nvSpPr>
          <p:spPr bwMode="auto">
            <a:xfrm>
              <a:off x="8496300" y="1452563"/>
              <a:ext cx="190500" cy="0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 type="triangle" w="sm" len="med"/>
              <a:tailEnd/>
            </a:ln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79" name="모서리가 둥근 직사각형 78"/>
            <p:cNvSpPr/>
            <p:nvPr/>
          </p:nvSpPr>
          <p:spPr bwMode="auto">
            <a:xfrm>
              <a:off x="9785557" y="777875"/>
              <a:ext cx="477876" cy="614363"/>
            </a:xfrm>
            <a:prstGeom prst="roundRect">
              <a:avLst/>
            </a:prstGeom>
            <a:solidFill>
              <a:schemeClr val="bg2">
                <a:lumMod val="40000"/>
                <a:lumOff val="6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defTabSz="1042988">
                <a:defRPr/>
              </a:pPr>
              <a:endParaRPr lang="ko-KR" altLang="en-US">
                <a:latin typeface="굴림" charset="-127"/>
                <a:ea typeface="굴림" charset="-127"/>
              </a:endParaRPr>
            </a:p>
          </p:txBody>
        </p:sp>
        <p:sp>
          <p:nvSpPr>
            <p:cNvPr id="80" name="타원 79"/>
            <p:cNvSpPr/>
            <p:nvPr/>
          </p:nvSpPr>
          <p:spPr bwMode="auto">
            <a:xfrm>
              <a:off x="9946163" y="1004404"/>
              <a:ext cx="161362" cy="161362"/>
            </a:xfrm>
            <a:prstGeom prst="ellipse">
              <a:avLst/>
            </a:prstGeom>
            <a:gradFill flip="none" rotWithShape="1">
              <a:gsLst>
                <a:gs pos="0">
                  <a:schemeClr val="tx1">
                    <a:lumMod val="50000"/>
                    <a:lumOff val="50000"/>
                    <a:shade val="30000"/>
                    <a:satMod val="115000"/>
                  </a:schemeClr>
                </a:gs>
                <a:gs pos="50000">
                  <a:schemeClr val="tx1">
                    <a:lumMod val="50000"/>
                    <a:lumOff val="50000"/>
                    <a:shade val="67500"/>
                    <a:satMod val="115000"/>
                  </a:schemeClr>
                </a:gs>
                <a:gs pos="100000">
                  <a:schemeClr val="tx1">
                    <a:lumMod val="50000"/>
                    <a:lumOff val="50000"/>
                    <a:shade val="100000"/>
                    <a:satMod val="11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defTabSz="1042988">
                <a:defRPr/>
              </a:pPr>
              <a:endParaRPr lang="ko-KR" altLang="en-US">
                <a:latin typeface="굴림" charset="-127"/>
                <a:ea typeface="굴림" charset="-127"/>
              </a:endParaRPr>
            </a:p>
          </p:txBody>
        </p:sp>
        <p:sp>
          <p:nvSpPr>
            <p:cNvPr id="81" name="Rectangle 159"/>
            <p:cNvSpPr>
              <a:spLocks noChangeArrowheads="1"/>
            </p:cNvSpPr>
            <p:nvPr/>
          </p:nvSpPr>
          <p:spPr bwMode="auto">
            <a:xfrm>
              <a:off x="9976481" y="870392"/>
              <a:ext cx="107402" cy="12330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728663">
                <a:lnSpc>
                  <a:spcPts val="1050"/>
                </a:lnSpc>
                <a:spcBef>
                  <a:spcPct val="20000"/>
                </a:spcBef>
              </a:pPr>
              <a:r>
                <a:rPr lang="en-US" altLang="ko-KR" sz="600">
                  <a:latin typeface="Myriad Pro" pitchFamily="34" charset="0"/>
                </a:rPr>
                <a:t>UP</a:t>
              </a:r>
            </a:p>
          </p:txBody>
        </p:sp>
        <p:sp>
          <p:nvSpPr>
            <p:cNvPr id="82" name="Rectangle 159"/>
            <p:cNvSpPr>
              <a:spLocks noChangeArrowheads="1"/>
            </p:cNvSpPr>
            <p:nvPr/>
          </p:nvSpPr>
          <p:spPr bwMode="auto">
            <a:xfrm>
              <a:off x="9913986" y="1148354"/>
              <a:ext cx="243656" cy="1410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728663">
                <a:lnSpc>
                  <a:spcPts val="1050"/>
                </a:lnSpc>
                <a:spcBef>
                  <a:spcPct val="20000"/>
                </a:spcBef>
              </a:pPr>
              <a:r>
                <a:rPr lang="en-US" altLang="ko-KR" sz="600">
                  <a:latin typeface="Myriad Pro" pitchFamily="34" charset="0"/>
                </a:rPr>
                <a:t>DOWN</a:t>
              </a:r>
            </a:p>
          </p:txBody>
        </p:sp>
        <p:sp>
          <p:nvSpPr>
            <p:cNvPr id="83" name="Rectangle 159"/>
            <p:cNvSpPr>
              <a:spLocks noChangeArrowheads="1"/>
            </p:cNvSpPr>
            <p:nvPr/>
          </p:nvSpPr>
          <p:spPr bwMode="auto">
            <a:xfrm>
              <a:off x="10140490" y="1001682"/>
              <a:ext cx="56106" cy="1410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728663">
                <a:lnSpc>
                  <a:spcPts val="1050"/>
                </a:lnSpc>
                <a:spcBef>
                  <a:spcPct val="20000"/>
                </a:spcBef>
              </a:pPr>
              <a:r>
                <a:rPr lang="en-US" altLang="ko-KR" sz="600">
                  <a:latin typeface="Myriad Pro" pitchFamily="34" charset="0"/>
                </a:rPr>
                <a:t>R</a:t>
              </a:r>
            </a:p>
          </p:txBody>
        </p:sp>
        <p:sp>
          <p:nvSpPr>
            <p:cNvPr id="84" name="Rectangle 159"/>
            <p:cNvSpPr>
              <a:spLocks noChangeArrowheads="1"/>
            </p:cNvSpPr>
            <p:nvPr/>
          </p:nvSpPr>
          <p:spPr bwMode="auto">
            <a:xfrm>
              <a:off x="9866519" y="1005311"/>
              <a:ext cx="43282" cy="12330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728663">
                <a:lnSpc>
                  <a:spcPts val="1050"/>
                </a:lnSpc>
                <a:spcBef>
                  <a:spcPct val="20000"/>
                </a:spcBef>
              </a:pPr>
              <a:r>
                <a:rPr lang="en-US" altLang="ko-KR" sz="600">
                  <a:latin typeface="Myriad Pro" pitchFamily="34" charset="0"/>
                </a:rPr>
                <a:t>L</a:t>
              </a:r>
            </a:p>
          </p:txBody>
        </p:sp>
        <p:sp>
          <p:nvSpPr>
            <p:cNvPr id="85" name="아래쪽 화살표 91"/>
            <p:cNvSpPr>
              <a:spLocks noChangeArrowheads="1"/>
            </p:cNvSpPr>
            <p:nvPr/>
          </p:nvSpPr>
          <p:spPr bwMode="auto">
            <a:xfrm>
              <a:off x="9997700" y="1273373"/>
              <a:ext cx="69610" cy="102093"/>
            </a:xfrm>
            <a:prstGeom prst="downArrow">
              <a:avLst>
                <a:gd name="adj1" fmla="val 50000"/>
                <a:gd name="adj2" fmla="val 50002"/>
              </a:avLst>
            </a:prstGeom>
            <a:solidFill>
              <a:schemeClr val="tx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1042988"/>
              <a:endParaRPr lang="ko-KR" altLang="en-US"/>
            </a:p>
          </p:txBody>
        </p:sp>
        <p:sp>
          <p:nvSpPr>
            <p:cNvPr id="86" name="아래쪽 화살표 92"/>
            <p:cNvSpPr>
              <a:spLocks noChangeArrowheads="1"/>
            </p:cNvSpPr>
            <p:nvPr/>
          </p:nvSpPr>
          <p:spPr bwMode="auto">
            <a:xfrm rot="10800000">
              <a:off x="9993423" y="797964"/>
              <a:ext cx="69610" cy="102093"/>
            </a:xfrm>
            <a:prstGeom prst="downArrow">
              <a:avLst>
                <a:gd name="adj1" fmla="val 50000"/>
                <a:gd name="adj2" fmla="val 50002"/>
              </a:avLst>
            </a:prstGeom>
            <a:solidFill>
              <a:schemeClr val="tx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1042988"/>
              <a:endParaRPr lang="ko-KR" altLang="en-US"/>
            </a:p>
          </p:txBody>
        </p:sp>
        <p:sp>
          <p:nvSpPr>
            <p:cNvPr id="87" name="Line 160"/>
            <p:cNvSpPr>
              <a:spLocks noChangeShapeType="1"/>
            </p:cNvSpPr>
            <p:nvPr/>
          </p:nvSpPr>
          <p:spPr bwMode="auto">
            <a:xfrm flipH="1">
              <a:off x="9440212" y="1452563"/>
              <a:ext cx="244699" cy="0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 type="triangle" w="sm" len="med"/>
              <a:tailEnd/>
            </a:ln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88" name="오른쪽 화살표 102"/>
            <p:cNvSpPr>
              <a:spLocks noChangeArrowheads="1"/>
            </p:cNvSpPr>
            <p:nvPr/>
          </p:nvSpPr>
          <p:spPr bwMode="auto">
            <a:xfrm rot="1005073">
              <a:off x="9571512" y="936932"/>
              <a:ext cx="414960" cy="71740"/>
            </a:xfrm>
            <a:prstGeom prst="rightArrow">
              <a:avLst>
                <a:gd name="adj1" fmla="val 48630"/>
                <a:gd name="adj2" fmla="val 126021"/>
              </a:avLst>
            </a:prstGeom>
            <a:solidFill>
              <a:srgbClr val="C00000"/>
            </a:solidFill>
            <a:ln w="9525" algn="ctr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 defTabSz="1042988"/>
              <a:endParaRPr lang="ko-KR" altLang="en-US"/>
            </a:p>
          </p:txBody>
        </p:sp>
        <p:sp>
          <p:nvSpPr>
            <p:cNvPr id="89" name="Rectangle 159"/>
            <p:cNvSpPr>
              <a:spLocks noChangeArrowheads="1"/>
            </p:cNvSpPr>
            <p:nvPr/>
          </p:nvSpPr>
          <p:spPr bwMode="auto">
            <a:xfrm>
              <a:off x="9492459" y="833063"/>
              <a:ext cx="94538" cy="1314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ctr" defTabSz="728663">
                <a:lnSpc>
                  <a:spcPts val="1050"/>
                </a:lnSpc>
                <a:spcBef>
                  <a:spcPct val="20000"/>
                </a:spcBef>
              </a:pPr>
              <a:r>
                <a:rPr lang="en-US" altLang="ko-KR" sz="800">
                  <a:latin typeface="Gisha" pitchFamily="34" charset="-79"/>
                  <a:cs typeface="Gisha" pitchFamily="34" charset="-79"/>
                </a:rPr>
                <a:t>a</a:t>
              </a:r>
            </a:p>
          </p:txBody>
        </p:sp>
        <p:sp>
          <p:nvSpPr>
            <p:cNvPr id="90" name="직사각형 105"/>
            <p:cNvSpPr>
              <a:spLocks noChangeArrowheads="1"/>
            </p:cNvSpPr>
            <p:nvPr/>
          </p:nvSpPr>
          <p:spPr bwMode="auto">
            <a:xfrm>
              <a:off x="9978571" y="1397000"/>
              <a:ext cx="50800" cy="170543"/>
            </a:xfrm>
            <a:prstGeom prst="rect">
              <a:avLst/>
            </a:prstGeom>
            <a:solidFill>
              <a:schemeClr val="tx2"/>
            </a:solidFill>
            <a:ln w="9525" algn="ctr">
              <a:noFill/>
              <a:round/>
              <a:headEnd/>
              <a:tailEnd/>
            </a:ln>
          </p:spPr>
          <p:txBody>
            <a:bodyPr/>
            <a:lstStyle/>
            <a:p>
              <a:pPr defTabSz="1042988"/>
              <a:endParaRPr lang="ko-KR" altLang="en-US"/>
            </a:p>
          </p:txBody>
        </p:sp>
        <p:sp>
          <p:nvSpPr>
            <p:cNvPr id="91" name="직사각형 106"/>
            <p:cNvSpPr>
              <a:spLocks noChangeArrowheads="1"/>
            </p:cNvSpPr>
            <p:nvPr/>
          </p:nvSpPr>
          <p:spPr bwMode="auto">
            <a:xfrm>
              <a:off x="10036628" y="1397000"/>
              <a:ext cx="50800" cy="170543"/>
            </a:xfrm>
            <a:prstGeom prst="rect">
              <a:avLst/>
            </a:prstGeom>
            <a:solidFill>
              <a:schemeClr val="tx2"/>
            </a:solidFill>
            <a:ln w="9525" algn="ctr">
              <a:noFill/>
              <a:round/>
              <a:headEnd/>
              <a:tailEnd/>
            </a:ln>
          </p:spPr>
          <p:txBody>
            <a:bodyPr/>
            <a:lstStyle/>
            <a:p>
              <a:pPr defTabSz="1042988"/>
              <a:endParaRPr lang="ko-KR" altLang="en-US"/>
            </a:p>
          </p:txBody>
        </p:sp>
        <p:sp>
          <p:nvSpPr>
            <p:cNvPr id="92" name="직사각형 109"/>
            <p:cNvSpPr>
              <a:spLocks noChangeArrowheads="1"/>
            </p:cNvSpPr>
            <p:nvPr/>
          </p:nvSpPr>
          <p:spPr bwMode="auto">
            <a:xfrm>
              <a:off x="9978570" y="609600"/>
              <a:ext cx="116115" cy="170543"/>
            </a:xfrm>
            <a:prstGeom prst="rect">
              <a:avLst/>
            </a:prstGeom>
            <a:solidFill>
              <a:schemeClr val="tx2"/>
            </a:solidFill>
            <a:ln w="9525" algn="ctr">
              <a:noFill/>
              <a:round/>
              <a:headEnd/>
              <a:tailEnd/>
            </a:ln>
          </p:spPr>
          <p:txBody>
            <a:bodyPr/>
            <a:lstStyle/>
            <a:p>
              <a:pPr defTabSz="1042988"/>
              <a:endParaRPr lang="ko-KR" altLang="en-US"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기본 디자인">
  <a:themeElements>
    <a:clrScheme name="기본 디자인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기본 디자인">
      <a:majorFont>
        <a:latin typeface="굴림"/>
        <a:ea typeface="굴림"/>
        <a:cs typeface=""/>
      </a:majorFont>
      <a:minorFont>
        <a:latin typeface="굴림"/>
        <a:ea typeface="굴림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1042988" rtl="0" eaLnBrk="1" fontAlgn="base" latinLnBrk="1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ko-KR" altLang="en-US" sz="21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굴림" charset="-127"/>
            <a:ea typeface="굴림" charset="-127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1042988" rtl="0" eaLnBrk="1" fontAlgn="base" latinLnBrk="1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ko-KR" altLang="en-US" sz="21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굴림" charset="-127"/>
            <a:ea typeface="굴림" charset="-127"/>
          </a:defRPr>
        </a:defPPr>
      </a:lstStyle>
    </a:lnDef>
  </a:objectDefaults>
  <a:extraClrSchemeLst>
    <a:extraClrScheme>
      <a:clrScheme name="기본 디자인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1853</TotalTime>
  <Words>337</Words>
  <Application>Microsoft Office PowerPoint</Application>
  <PresentationFormat>사용자 지정</PresentationFormat>
  <Paragraphs>131</Paragraphs>
  <Slides>2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2</vt:i4>
      </vt:variant>
    </vt:vector>
  </HeadingPairs>
  <TitlesOfParts>
    <vt:vector size="3" baseType="lpstr">
      <vt:lpstr>기본 디자인</vt:lpstr>
      <vt:lpstr>슬라이드 1</vt:lpstr>
      <vt:lpstr>슬라이드 2</vt:lpstr>
    </vt:vector>
  </TitlesOfParts>
  <Company>MC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son</dc:creator>
  <cp:lastModifiedBy>박봉삼</cp:lastModifiedBy>
  <cp:revision>72</cp:revision>
  <dcterms:created xsi:type="dcterms:W3CDTF">2007-08-28T06:40:37Z</dcterms:created>
  <dcterms:modified xsi:type="dcterms:W3CDTF">2013-10-17T09:03:12Z</dcterms:modified>
</cp:coreProperties>
</file>