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0693400" cy="7561263"/>
  <p:notesSz cx="7099300" cy="10234613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100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100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100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100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100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sz="2100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sz="2100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sz="2100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sz="2100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4366" autoAdjust="0"/>
    <p:restoredTop sz="99864" autoAdjust="0"/>
  </p:normalViewPr>
  <p:slideViewPr>
    <p:cSldViewPr snapToGrid="0">
      <p:cViewPr>
        <p:scale>
          <a:sx n="100" d="100"/>
          <a:sy n="100" d="100"/>
        </p:scale>
        <p:origin x="-1224" y="594"/>
      </p:cViewPr>
      <p:guideLst>
        <p:guide orient="horz" pos="2382"/>
        <p:guide orient="horz" pos="227"/>
        <p:guide orient="horz" pos="4535"/>
        <p:guide orient="horz" pos="2278"/>
        <p:guide pos="4403"/>
        <p:guide pos="2336"/>
        <p:guide pos="4535"/>
        <p:guide pos="226"/>
        <p:guide pos="6510"/>
        <p:guide pos="2267"/>
        <p:guide pos="4468"/>
        <p:guide pos="22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801688" y="2349500"/>
            <a:ext cx="9090025" cy="1620838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603375" y="4284663"/>
            <a:ext cx="7486650" cy="1931987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0C4C3-8056-47C9-9ABD-D789D5E7859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FE4DB-FDF0-483C-A2B3-4BEAC79EC9C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753350" y="303213"/>
            <a:ext cx="2405063" cy="64516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3EEB83-6471-4F76-B880-8814A6A42BE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58B57-D3D1-4EF9-B390-CD1A3DED7E2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7A540-2F41-464A-B2AC-97F59FD9AF6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34988" y="1763713"/>
            <a:ext cx="4735512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22900" y="1763713"/>
            <a:ext cx="4735513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C98D81-6F48-4BCE-99BE-F8FF09D6889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7A55A-28E1-4DF6-A5CA-7B18F4323A8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83769-D49E-49E0-BC56-440851CC024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0B1C8-2A97-4E68-ADA7-7623A4095A4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57032-80CB-4B90-801F-CF14F1D40C6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E5B91-FC7D-49AC-8794-A4C006A51EE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4988" y="303213"/>
            <a:ext cx="9623425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299" tIns="52150" rIns="104299" bIns="521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88" y="1763713"/>
            <a:ext cx="9623425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299" tIns="52150" rIns="104299" bIns="521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988" y="6884988"/>
            <a:ext cx="2493962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99" tIns="52150" rIns="104299" bIns="52150" numCol="1" anchor="t" anchorCtr="0" compatLnSpc="1">
            <a:prstTxWarp prst="textNoShape">
              <a:avLst/>
            </a:prstTxWarp>
          </a:bodyPr>
          <a:lstStyle>
            <a:lvl1pPr>
              <a:defRPr sz="16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4425" y="6884988"/>
            <a:ext cx="338455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99" tIns="52150" rIns="104299" bIns="52150" numCol="1" anchor="t" anchorCtr="0" compatLnSpc="1">
            <a:prstTxWarp prst="textNoShape">
              <a:avLst/>
            </a:prstTxWarp>
          </a:bodyPr>
          <a:lstStyle>
            <a:lvl1pPr algn="ctr">
              <a:defRPr sz="16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4450" y="6884988"/>
            <a:ext cx="2493963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99" tIns="52150" rIns="104299" bIns="5215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B9F94649-5C2A-4773-8296-3CFA4A03ACC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2988" rtl="0" eaLnBrk="0" fontAlgn="base" latinLnBrk="1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42988" rtl="0" eaLnBrk="0" fontAlgn="base" latinLnBrk="1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defTabSz="1042988" rtl="0" eaLnBrk="0" fontAlgn="base" latinLnBrk="1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defTabSz="1042988" rtl="0" eaLnBrk="0" fontAlgn="base" latinLnBrk="1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defTabSz="1042988" rtl="0" eaLnBrk="0" fontAlgn="base" latinLnBrk="1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defTabSz="1042988" rtl="0" fontAlgn="base" latinLnBrk="1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defTabSz="1042988" rtl="0" fontAlgn="base" latinLnBrk="1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defTabSz="1042988" rtl="0" fontAlgn="base" latinLnBrk="1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defTabSz="1042988" rtl="0" fontAlgn="base" latinLnBrk="1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92113" indent="-392113" algn="l" defTabSz="1042988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700">
          <a:solidFill>
            <a:schemeClr val="tx1"/>
          </a:solidFill>
          <a:latin typeface="+mn-lt"/>
          <a:ea typeface="+mn-ea"/>
          <a:cs typeface="+mn-cs"/>
        </a:defRPr>
      </a:lvl1pPr>
      <a:lvl2pPr marL="847725" indent="-327025" algn="l" defTabSz="1042988" rtl="0" eaLnBrk="0" fontAlgn="base" latinLnBrk="1" hangingPunct="0">
        <a:spcBef>
          <a:spcPct val="20000"/>
        </a:spcBef>
        <a:spcAft>
          <a:spcPct val="0"/>
        </a:spcAft>
        <a:buChar char="–"/>
        <a:defRPr kumimoji="1" sz="3200">
          <a:solidFill>
            <a:schemeClr val="tx1"/>
          </a:solidFill>
          <a:latin typeface="+mn-lt"/>
          <a:ea typeface="+mn-ea"/>
        </a:defRPr>
      </a:lvl2pPr>
      <a:lvl3pPr marL="1304925" indent="-261938" algn="l" defTabSz="1042988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700">
          <a:solidFill>
            <a:schemeClr val="tx1"/>
          </a:solidFill>
          <a:latin typeface="+mn-lt"/>
          <a:ea typeface="+mn-ea"/>
        </a:defRPr>
      </a:lvl3pPr>
      <a:lvl4pPr marL="1825625" indent="-260350" algn="l" defTabSz="1042988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300">
          <a:solidFill>
            <a:schemeClr val="tx1"/>
          </a:solidFill>
          <a:latin typeface="+mn-lt"/>
          <a:ea typeface="+mn-ea"/>
        </a:defRPr>
      </a:lvl4pPr>
      <a:lvl5pPr marL="2346325" indent="-260350" algn="l" defTabSz="1042988" rtl="0" eaLnBrk="0" fontAlgn="base" latinLnBrk="1" hangingPunct="0">
        <a:spcBef>
          <a:spcPct val="20000"/>
        </a:spcBef>
        <a:spcAft>
          <a:spcPct val="0"/>
        </a:spcAft>
        <a:buChar char="»"/>
        <a:defRPr kumimoji="1" sz="2300">
          <a:solidFill>
            <a:schemeClr val="tx1"/>
          </a:solidFill>
          <a:latin typeface="+mn-lt"/>
          <a:ea typeface="+mn-ea"/>
        </a:defRPr>
      </a:lvl5pPr>
      <a:lvl6pPr marL="2803525" indent="-260350" algn="l" defTabSz="1042988" rtl="0" fontAlgn="base" latinLnBrk="1">
        <a:spcBef>
          <a:spcPct val="20000"/>
        </a:spcBef>
        <a:spcAft>
          <a:spcPct val="0"/>
        </a:spcAft>
        <a:buChar char="»"/>
        <a:defRPr kumimoji="1" sz="2300">
          <a:solidFill>
            <a:schemeClr val="tx1"/>
          </a:solidFill>
          <a:latin typeface="+mn-lt"/>
          <a:ea typeface="+mn-ea"/>
        </a:defRPr>
      </a:lvl6pPr>
      <a:lvl7pPr marL="3260725" indent="-260350" algn="l" defTabSz="1042988" rtl="0" fontAlgn="base" latinLnBrk="1">
        <a:spcBef>
          <a:spcPct val="20000"/>
        </a:spcBef>
        <a:spcAft>
          <a:spcPct val="0"/>
        </a:spcAft>
        <a:buChar char="»"/>
        <a:defRPr kumimoji="1" sz="2300">
          <a:solidFill>
            <a:schemeClr val="tx1"/>
          </a:solidFill>
          <a:latin typeface="+mn-lt"/>
          <a:ea typeface="+mn-ea"/>
        </a:defRPr>
      </a:lvl7pPr>
      <a:lvl8pPr marL="3717925" indent="-260350" algn="l" defTabSz="1042988" rtl="0" fontAlgn="base" latinLnBrk="1">
        <a:spcBef>
          <a:spcPct val="20000"/>
        </a:spcBef>
        <a:spcAft>
          <a:spcPct val="0"/>
        </a:spcAft>
        <a:buChar char="»"/>
        <a:defRPr kumimoji="1" sz="2300">
          <a:solidFill>
            <a:schemeClr val="tx1"/>
          </a:solidFill>
          <a:latin typeface="+mn-lt"/>
          <a:ea typeface="+mn-ea"/>
        </a:defRPr>
      </a:lvl8pPr>
      <a:lvl9pPr marL="4175125" indent="-260350" algn="l" defTabSz="1042988" rtl="0" fontAlgn="base" latinLnBrk="1">
        <a:spcBef>
          <a:spcPct val="20000"/>
        </a:spcBef>
        <a:spcAft>
          <a:spcPct val="0"/>
        </a:spcAft>
        <a:buChar char="»"/>
        <a:defRPr kumimoji="1" sz="23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wmf"/><Relationship Id="rId10" Type="http://schemas.openxmlformats.org/officeDocument/2006/relationships/image" Target="../media/image10.jpeg"/><Relationship Id="rId4" Type="http://schemas.openxmlformats.org/officeDocument/2006/relationships/image" Target="../media/image4.pn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677"/>
          <p:cNvSpPr>
            <a:spLocks noChangeArrowheads="1"/>
          </p:cNvSpPr>
          <p:nvPr/>
        </p:nvSpPr>
        <p:spPr bwMode="auto">
          <a:xfrm>
            <a:off x="7092950" y="-1588"/>
            <a:ext cx="265113" cy="842963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5918" name="Text Box 5678"/>
          <p:cNvSpPr txBox="1">
            <a:spLocks noChangeArrowheads="1"/>
          </p:cNvSpPr>
          <p:nvPr/>
        </p:nvSpPr>
        <p:spPr bwMode="auto">
          <a:xfrm>
            <a:off x="7427913" y="431800"/>
            <a:ext cx="2906712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084263">
              <a:defRPr/>
            </a:pPr>
            <a:r>
              <a:rPr lang="en-US" altLang="ko-KR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Myriad Pro" pitchFamily="34" charset="0"/>
                <a:ea typeface="맑은 고딕" pitchFamily="50" charset="-127"/>
              </a:rPr>
              <a:t>HD-SDI COLOR IR LED CAMERA</a:t>
            </a:r>
          </a:p>
        </p:txBody>
      </p:sp>
      <p:sp>
        <p:nvSpPr>
          <p:cNvPr id="2052" name="Text Box 5679"/>
          <p:cNvSpPr txBox="1">
            <a:spLocks noChangeArrowheads="1"/>
          </p:cNvSpPr>
          <p:nvPr/>
        </p:nvSpPr>
        <p:spPr bwMode="auto">
          <a:xfrm>
            <a:off x="7429500" y="669925"/>
            <a:ext cx="1941513" cy="184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2046288">
              <a:spcBef>
                <a:spcPct val="50000"/>
              </a:spcBef>
            </a:pPr>
            <a:r>
              <a:rPr lang="en-US" altLang="ko-KR" sz="1200" b="1">
                <a:latin typeface="Myriad Pro" pitchFamily="34" charset="0"/>
              </a:rPr>
              <a:t>USER’S MANUAL</a:t>
            </a:r>
          </a:p>
        </p:txBody>
      </p:sp>
      <p:sp>
        <p:nvSpPr>
          <p:cNvPr id="2053" name="Line 5680"/>
          <p:cNvSpPr>
            <a:spLocks noChangeShapeType="1"/>
          </p:cNvSpPr>
          <p:nvPr/>
        </p:nvSpPr>
        <p:spPr bwMode="auto">
          <a:xfrm>
            <a:off x="7092950" y="892175"/>
            <a:ext cx="0" cy="6307138"/>
          </a:xfrm>
          <a:prstGeom prst="line">
            <a:avLst/>
          </a:prstGeom>
          <a:noFill/>
          <a:ln w="63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054" name="Text Box 5689"/>
          <p:cNvSpPr txBox="1">
            <a:spLocks noChangeArrowheads="1"/>
          </p:cNvSpPr>
          <p:nvPr/>
        </p:nvSpPr>
        <p:spPr bwMode="auto">
          <a:xfrm>
            <a:off x="7199313" y="4287838"/>
            <a:ext cx="3221037" cy="2142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1/3” Panasonic </a:t>
            </a:r>
            <a:r>
              <a:rPr lang="en-US" altLang="ko-KR" sz="800" dirty="0" smtClean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2.1M </a:t>
            </a: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Pixel Progressive Scan Color CMOS Sensor</a:t>
            </a: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</a:t>
            </a:r>
            <a:r>
              <a:rPr lang="en-US" altLang="ko-KR" sz="800" dirty="0" smtClean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1944x1092@30fps</a:t>
            </a:r>
            <a:endParaRPr lang="en-US" altLang="ko-KR" sz="800" dirty="0">
              <a:solidFill>
                <a:srgbClr val="000000"/>
              </a:solidFill>
              <a:latin typeface="Myriad Pro" pitchFamily="34" charset="0"/>
              <a:ea typeface="돋움" pitchFamily="50" charset="-127"/>
              <a:cs typeface="Arial" charset="0"/>
            </a:endParaRP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Video Out (BNC) with NTSC/PAL Selectable</a:t>
            </a: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 smtClean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</a:t>
            </a: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Dual Output – Megapixel HD CCTV (BNC) and SD CCTV (BNC) out</a:t>
            </a: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Defog (Visibility Enhancement on the Low Contrast Scene)</a:t>
            </a: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Digital Zoom </a:t>
            </a:r>
            <a:r>
              <a:rPr lang="en-US" altLang="ko-KR" sz="800" dirty="0" smtClean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(x8)</a:t>
            </a:r>
            <a:endParaRPr lang="en-US" altLang="ko-KR" sz="800" dirty="0">
              <a:solidFill>
                <a:srgbClr val="000000"/>
              </a:solidFill>
              <a:latin typeface="Myriad Pro" pitchFamily="34" charset="0"/>
              <a:ea typeface="돋움" pitchFamily="50" charset="-127"/>
              <a:cs typeface="Arial" charset="0"/>
            </a:endParaRP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</a:t>
            </a:r>
            <a:r>
              <a:rPr lang="en-US" altLang="ko-KR" sz="800" dirty="0" err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Sens</a:t>
            </a: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-up </a:t>
            </a:r>
            <a:r>
              <a:rPr lang="en-US" altLang="ko-KR" sz="800" dirty="0" smtClean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(x8) </a:t>
            </a:r>
            <a:endParaRPr lang="en-US" altLang="ko-KR" sz="800" dirty="0">
              <a:solidFill>
                <a:srgbClr val="000000"/>
              </a:solidFill>
              <a:latin typeface="Myriad Pro" pitchFamily="34" charset="0"/>
              <a:ea typeface="돋움" pitchFamily="50" charset="-127"/>
              <a:cs typeface="Arial" charset="0"/>
            </a:endParaRP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Flicker Suppression</a:t>
            </a: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DNR (2D &amp; 3D Noise Reduction)</a:t>
            </a: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DPC (Dead Pixel Compensation)</a:t>
            </a: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2 Auto (AE/AWB) Control</a:t>
            </a: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HLC/BLC Support (High Light / Back Light Compensation)</a:t>
            </a: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54pcs IR LED</a:t>
            </a: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</a:t>
            </a:r>
            <a:r>
              <a:rPr lang="en-US" altLang="ko-KR" sz="800" dirty="0" smtClean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6.0mm </a:t>
            </a: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Megapixel Fixed Lens</a:t>
            </a: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IP66 Weatherproof</a:t>
            </a: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Option : RS-485 / OSD Controller</a:t>
            </a:r>
          </a:p>
        </p:txBody>
      </p:sp>
      <p:sp>
        <p:nvSpPr>
          <p:cNvPr id="2055" name="Line 5690"/>
          <p:cNvSpPr>
            <a:spLocks noChangeShapeType="1"/>
          </p:cNvSpPr>
          <p:nvPr/>
        </p:nvSpPr>
        <p:spPr bwMode="auto">
          <a:xfrm>
            <a:off x="7199313" y="3781425"/>
            <a:ext cx="3135312" cy="0"/>
          </a:xfrm>
          <a:prstGeom prst="line">
            <a:avLst/>
          </a:prstGeom>
          <a:noFill/>
          <a:ln w="63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grpSp>
        <p:nvGrpSpPr>
          <p:cNvPr id="2056" name="Group 5878"/>
          <p:cNvGrpSpPr>
            <a:grpSpLocks/>
          </p:cNvGrpSpPr>
          <p:nvPr/>
        </p:nvGrpSpPr>
        <p:grpSpPr bwMode="auto">
          <a:xfrm>
            <a:off x="7199313" y="4000500"/>
            <a:ext cx="2316162" cy="193675"/>
            <a:chOff x="4535" y="2520"/>
            <a:chExt cx="1459" cy="122"/>
          </a:xfrm>
        </p:grpSpPr>
        <p:sp>
          <p:nvSpPr>
            <p:cNvPr id="2219" name="Text Box 5871"/>
            <p:cNvSpPr txBox="1">
              <a:spLocks noChangeArrowheads="1"/>
            </p:cNvSpPr>
            <p:nvPr/>
          </p:nvSpPr>
          <p:spPr bwMode="auto">
            <a:xfrm>
              <a:off x="4606" y="2520"/>
              <a:ext cx="966" cy="1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1879600">
                <a:spcBef>
                  <a:spcPct val="50000"/>
                </a:spcBef>
              </a:pPr>
              <a:r>
                <a:rPr lang="en-US" altLang="ko-KR" sz="1200" b="1">
                  <a:latin typeface="Myriad Pro" pitchFamily="34" charset="0"/>
                  <a:ea typeface="맑은 고딕" pitchFamily="50" charset="-127"/>
                </a:rPr>
                <a:t>FEATURES</a:t>
              </a:r>
            </a:p>
          </p:txBody>
        </p:sp>
        <p:grpSp>
          <p:nvGrpSpPr>
            <p:cNvPr id="2220" name="Group 5873"/>
            <p:cNvGrpSpPr>
              <a:grpSpLocks/>
            </p:cNvGrpSpPr>
            <p:nvPr/>
          </p:nvGrpSpPr>
          <p:grpSpPr bwMode="auto">
            <a:xfrm>
              <a:off x="4535" y="2531"/>
              <a:ext cx="1459" cy="111"/>
              <a:chOff x="4535" y="2531"/>
              <a:chExt cx="1459" cy="111"/>
            </a:xfrm>
          </p:grpSpPr>
          <p:sp>
            <p:nvSpPr>
              <p:cNvPr id="2221" name="Rectangle 5870"/>
              <p:cNvSpPr>
                <a:spLocks noChangeArrowheads="1"/>
              </p:cNvSpPr>
              <p:nvPr/>
            </p:nvSpPr>
            <p:spPr bwMode="auto">
              <a:xfrm>
                <a:off x="4535" y="2531"/>
                <a:ext cx="44" cy="111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2222" name="Line 5872"/>
              <p:cNvSpPr>
                <a:spLocks noChangeShapeType="1"/>
              </p:cNvSpPr>
              <p:nvPr/>
            </p:nvSpPr>
            <p:spPr bwMode="auto">
              <a:xfrm>
                <a:off x="4540" y="2640"/>
                <a:ext cx="145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sp>
        <p:nvSpPr>
          <p:cNvPr id="2057" name="Text Box 5675"/>
          <p:cNvSpPr txBox="1">
            <a:spLocks noChangeArrowheads="1"/>
          </p:cNvSpPr>
          <p:nvPr/>
        </p:nvSpPr>
        <p:spPr bwMode="auto">
          <a:xfrm>
            <a:off x="9264650" y="3328988"/>
            <a:ext cx="1069975" cy="17197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1084263">
              <a:lnSpc>
                <a:spcPts val="1300"/>
              </a:lnSpc>
            </a:pPr>
            <a:r>
              <a:rPr lang="en-US" altLang="ko-KR" sz="1400" b="1" dirty="0" smtClean="0">
                <a:latin typeface="Myriad Pro" pitchFamily="34" charset="0"/>
                <a:ea typeface="맑은 고딕" pitchFamily="50" charset="-127"/>
              </a:rPr>
              <a:t>SDI-UL252IR</a:t>
            </a:r>
            <a:endParaRPr lang="en-US" altLang="ko-KR" sz="1400" b="1" dirty="0">
              <a:latin typeface="Myriad Pro" pitchFamily="34" charset="0"/>
              <a:ea typeface="맑은 고딕" pitchFamily="50" charset="-127"/>
            </a:endParaRPr>
          </a:p>
        </p:txBody>
      </p:sp>
      <p:grpSp>
        <p:nvGrpSpPr>
          <p:cNvPr id="2058" name="Group 5876"/>
          <p:cNvGrpSpPr>
            <a:grpSpLocks/>
          </p:cNvGrpSpPr>
          <p:nvPr/>
        </p:nvGrpSpPr>
        <p:grpSpPr bwMode="auto">
          <a:xfrm>
            <a:off x="3708400" y="360363"/>
            <a:ext cx="2316163" cy="193675"/>
            <a:chOff x="227" y="227"/>
            <a:chExt cx="1459" cy="122"/>
          </a:xfrm>
        </p:grpSpPr>
        <p:sp>
          <p:nvSpPr>
            <p:cNvPr id="2215" name="Text Box 5692"/>
            <p:cNvSpPr txBox="1">
              <a:spLocks noChangeArrowheads="1"/>
            </p:cNvSpPr>
            <p:nvPr/>
          </p:nvSpPr>
          <p:spPr bwMode="auto">
            <a:xfrm>
              <a:off x="298" y="227"/>
              <a:ext cx="966" cy="1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1879600">
                <a:spcBef>
                  <a:spcPct val="50000"/>
                </a:spcBef>
              </a:pPr>
              <a:r>
                <a:rPr lang="en-US" altLang="ko-KR" sz="1200" b="1">
                  <a:latin typeface="Myriad Pro" pitchFamily="34" charset="0"/>
                  <a:ea typeface="맑은 고딕" pitchFamily="50" charset="-127"/>
                </a:rPr>
                <a:t>MEMO</a:t>
              </a:r>
            </a:p>
          </p:txBody>
        </p:sp>
        <p:grpSp>
          <p:nvGrpSpPr>
            <p:cNvPr id="2216" name="Group 5874"/>
            <p:cNvGrpSpPr>
              <a:grpSpLocks/>
            </p:cNvGrpSpPr>
            <p:nvPr/>
          </p:nvGrpSpPr>
          <p:grpSpPr bwMode="auto">
            <a:xfrm>
              <a:off x="227" y="238"/>
              <a:ext cx="1459" cy="111"/>
              <a:chOff x="227" y="238"/>
              <a:chExt cx="1459" cy="111"/>
            </a:xfrm>
          </p:grpSpPr>
          <p:sp>
            <p:nvSpPr>
              <p:cNvPr id="2217" name="Rectangle 5691"/>
              <p:cNvSpPr>
                <a:spLocks noChangeArrowheads="1"/>
              </p:cNvSpPr>
              <p:nvPr/>
            </p:nvSpPr>
            <p:spPr bwMode="auto">
              <a:xfrm>
                <a:off x="227" y="238"/>
                <a:ext cx="44" cy="111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2218" name="Line 5693"/>
              <p:cNvSpPr>
                <a:spLocks noChangeShapeType="1"/>
              </p:cNvSpPr>
              <p:nvPr/>
            </p:nvSpPr>
            <p:spPr bwMode="auto">
              <a:xfrm>
                <a:off x="232" y="347"/>
                <a:ext cx="145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sp>
        <p:nvSpPr>
          <p:cNvPr id="2059" name="Rectangle 5869"/>
          <p:cNvSpPr>
            <a:spLocks noChangeArrowheads="1"/>
          </p:cNvSpPr>
          <p:nvPr/>
        </p:nvSpPr>
        <p:spPr bwMode="auto">
          <a:xfrm>
            <a:off x="3708400" y="625475"/>
            <a:ext cx="3278188" cy="4975225"/>
          </a:xfrm>
          <a:prstGeom prst="rect">
            <a:avLst/>
          </a:prstGeom>
          <a:noFill/>
          <a:ln w="635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062" name="Line 8"/>
          <p:cNvSpPr>
            <a:spLocks noChangeShapeType="1"/>
          </p:cNvSpPr>
          <p:nvPr/>
        </p:nvSpPr>
        <p:spPr bwMode="auto">
          <a:xfrm>
            <a:off x="3598863" y="360363"/>
            <a:ext cx="0" cy="6838950"/>
          </a:xfrm>
          <a:prstGeom prst="line">
            <a:avLst/>
          </a:prstGeom>
          <a:noFill/>
          <a:ln w="63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grpSp>
        <p:nvGrpSpPr>
          <p:cNvPr id="2063" name="Group 196"/>
          <p:cNvGrpSpPr>
            <a:grpSpLocks/>
          </p:cNvGrpSpPr>
          <p:nvPr/>
        </p:nvGrpSpPr>
        <p:grpSpPr bwMode="auto">
          <a:xfrm>
            <a:off x="358775" y="360363"/>
            <a:ext cx="2316163" cy="193675"/>
            <a:chOff x="227" y="227"/>
            <a:chExt cx="1459" cy="122"/>
          </a:xfrm>
        </p:grpSpPr>
        <p:sp>
          <p:nvSpPr>
            <p:cNvPr id="2180" name="Text Box 197"/>
            <p:cNvSpPr txBox="1">
              <a:spLocks noChangeArrowheads="1"/>
            </p:cNvSpPr>
            <p:nvPr/>
          </p:nvSpPr>
          <p:spPr bwMode="auto">
            <a:xfrm>
              <a:off x="298" y="227"/>
              <a:ext cx="966" cy="1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1879600">
                <a:spcBef>
                  <a:spcPct val="50000"/>
                </a:spcBef>
              </a:pPr>
              <a:r>
                <a:rPr lang="en-US" altLang="ko-KR" sz="1200" b="1">
                  <a:latin typeface="Myriad Pro" pitchFamily="34" charset="0"/>
                  <a:ea typeface="맑은 고딕" pitchFamily="50" charset="-127"/>
                </a:rPr>
                <a:t>SPECIFICATIONS</a:t>
              </a:r>
            </a:p>
          </p:txBody>
        </p:sp>
        <p:grpSp>
          <p:nvGrpSpPr>
            <p:cNvPr id="2181" name="Group 198"/>
            <p:cNvGrpSpPr>
              <a:grpSpLocks/>
            </p:cNvGrpSpPr>
            <p:nvPr/>
          </p:nvGrpSpPr>
          <p:grpSpPr bwMode="auto">
            <a:xfrm>
              <a:off x="227" y="238"/>
              <a:ext cx="1459" cy="111"/>
              <a:chOff x="227" y="238"/>
              <a:chExt cx="1459" cy="111"/>
            </a:xfrm>
          </p:grpSpPr>
          <p:sp>
            <p:nvSpPr>
              <p:cNvPr id="2182" name="Rectangle 199"/>
              <p:cNvSpPr>
                <a:spLocks noChangeArrowheads="1"/>
              </p:cNvSpPr>
              <p:nvPr/>
            </p:nvSpPr>
            <p:spPr bwMode="auto">
              <a:xfrm>
                <a:off x="227" y="238"/>
                <a:ext cx="44" cy="111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2183" name="Line 200"/>
              <p:cNvSpPr>
                <a:spLocks noChangeShapeType="1"/>
              </p:cNvSpPr>
              <p:nvPr/>
            </p:nvSpPr>
            <p:spPr bwMode="auto">
              <a:xfrm>
                <a:off x="232" y="347"/>
                <a:ext cx="145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sp>
        <p:nvSpPr>
          <p:cNvPr id="2064" name="Rectangle 335"/>
          <p:cNvSpPr>
            <a:spLocks noChangeArrowheads="1"/>
          </p:cNvSpPr>
          <p:nvPr/>
        </p:nvSpPr>
        <p:spPr bwMode="auto">
          <a:xfrm>
            <a:off x="358775" y="5575300"/>
            <a:ext cx="3135313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696913">
              <a:lnSpc>
                <a:spcPct val="85000"/>
              </a:lnSpc>
              <a:spcBef>
                <a:spcPct val="20000"/>
              </a:spcBef>
            </a:pPr>
            <a:r>
              <a:rPr lang="en-US" altLang="ko-KR" sz="400" b="1">
                <a:solidFill>
                  <a:srgbClr val="000000"/>
                </a:solidFill>
                <a:latin typeface="Myriad Pro" pitchFamily="34" charset="0"/>
              </a:rPr>
              <a:t>* In accordance with customers’ request and OSD controller’s option, the specifications can be fixed or changed without notice.</a:t>
            </a:r>
          </a:p>
        </p:txBody>
      </p:sp>
      <p:grpSp>
        <p:nvGrpSpPr>
          <p:cNvPr id="2065" name="그룹 177"/>
          <p:cNvGrpSpPr>
            <a:grpSpLocks/>
          </p:cNvGrpSpPr>
          <p:nvPr/>
        </p:nvGrpSpPr>
        <p:grpSpPr bwMode="auto">
          <a:xfrm>
            <a:off x="358775" y="638175"/>
            <a:ext cx="3132138" cy="4911725"/>
            <a:chOff x="358775" y="638175"/>
            <a:chExt cx="3132138" cy="4912518"/>
          </a:xfrm>
        </p:grpSpPr>
        <p:sp>
          <p:nvSpPr>
            <p:cNvPr id="2067" name="Rectangle 495"/>
            <p:cNvSpPr>
              <a:spLocks noChangeArrowheads="1"/>
            </p:cNvSpPr>
            <p:nvPr/>
          </p:nvSpPr>
          <p:spPr bwMode="auto">
            <a:xfrm>
              <a:off x="1219200" y="4403521"/>
              <a:ext cx="2057400" cy="142897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 smtClean="0">
                  <a:latin typeface="Myriad Pro" pitchFamily="34" charset="0"/>
                </a:rPr>
                <a:t>6.0mm </a:t>
              </a:r>
              <a:r>
                <a:rPr lang="en-US" altLang="ko-KR" sz="600" dirty="0">
                  <a:latin typeface="Myriad Pro" pitchFamily="34" charset="0"/>
                </a:rPr>
                <a:t>Megapixel Fixed Lens / Built-In TDN</a:t>
              </a:r>
            </a:p>
          </p:txBody>
        </p:sp>
        <p:sp>
          <p:nvSpPr>
            <p:cNvPr id="2068" name="Rectangle 496"/>
            <p:cNvSpPr>
              <a:spLocks noChangeArrowheads="1"/>
            </p:cNvSpPr>
            <p:nvPr/>
          </p:nvSpPr>
          <p:spPr bwMode="auto">
            <a:xfrm>
              <a:off x="358775" y="4403521"/>
              <a:ext cx="858838" cy="142897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Lens</a:t>
              </a:r>
            </a:p>
          </p:txBody>
        </p:sp>
        <p:sp>
          <p:nvSpPr>
            <p:cNvPr id="2070" name="Rectangle 421"/>
            <p:cNvSpPr>
              <a:spLocks noChangeArrowheads="1"/>
            </p:cNvSpPr>
            <p:nvPr/>
          </p:nvSpPr>
          <p:spPr bwMode="auto">
            <a:xfrm>
              <a:off x="358775" y="3123513"/>
              <a:ext cx="858838" cy="145923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Sens-up</a:t>
              </a:r>
            </a:p>
          </p:txBody>
        </p:sp>
        <p:sp>
          <p:nvSpPr>
            <p:cNvPr id="2071" name="Rectangle 482"/>
            <p:cNvSpPr>
              <a:spLocks noChangeArrowheads="1"/>
            </p:cNvSpPr>
            <p:nvPr/>
          </p:nvSpPr>
          <p:spPr bwMode="auto">
            <a:xfrm>
              <a:off x="1214755" y="3123614"/>
              <a:ext cx="996950" cy="144302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>
                  <a:latin typeface="Myriad Pro" pitchFamily="34" charset="0"/>
                </a:rPr>
                <a:t>ON / OFF (~ </a:t>
              </a:r>
              <a:r>
                <a:rPr lang="en-US" altLang="ko-KR" sz="600" dirty="0" smtClean="0">
                  <a:latin typeface="Myriad Pro" pitchFamily="34" charset="0"/>
                </a:rPr>
                <a:t>x8)</a:t>
              </a:r>
              <a:endParaRPr lang="en-US" altLang="ko-KR" sz="600" dirty="0">
                <a:latin typeface="Myriad Pro" pitchFamily="34" charset="0"/>
              </a:endParaRPr>
            </a:p>
          </p:txBody>
        </p:sp>
        <p:sp>
          <p:nvSpPr>
            <p:cNvPr id="2073" name="Rectangle 421"/>
            <p:cNvSpPr>
              <a:spLocks noChangeArrowheads="1"/>
            </p:cNvSpPr>
            <p:nvPr/>
          </p:nvSpPr>
          <p:spPr bwMode="auto">
            <a:xfrm>
              <a:off x="358775" y="1930318"/>
              <a:ext cx="858838" cy="341651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Electronic Shutter Speed</a:t>
              </a:r>
            </a:p>
          </p:txBody>
        </p:sp>
        <p:sp>
          <p:nvSpPr>
            <p:cNvPr id="2074" name="Rectangle 482"/>
            <p:cNvSpPr>
              <a:spLocks noChangeArrowheads="1"/>
            </p:cNvSpPr>
            <p:nvPr/>
          </p:nvSpPr>
          <p:spPr bwMode="auto">
            <a:xfrm>
              <a:off x="1214755" y="1930420"/>
              <a:ext cx="996950" cy="337855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>
                  <a:latin typeface="Myriad Pro" pitchFamily="34" charset="0"/>
                </a:rPr>
                <a:t>AUTO / FLK </a:t>
              </a:r>
              <a:br>
                <a:rPr lang="en-US" altLang="ko-KR" sz="600" dirty="0">
                  <a:latin typeface="Myriad Pro" pitchFamily="34" charset="0"/>
                </a:rPr>
              </a:br>
              <a:r>
                <a:rPr lang="en-US" altLang="ko-KR" sz="600" dirty="0">
                  <a:latin typeface="Myriad Pro" pitchFamily="34" charset="0"/>
                </a:rPr>
                <a:t>NTSC : </a:t>
              </a:r>
              <a:r>
                <a:rPr lang="en-US" altLang="ko-KR" sz="600" dirty="0" smtClean="0">
                  <a:latin typeface="Myriad Pro" pitchFamily="34" charset="0"/>
                </a:rPr>
                <a:t>1/30~1/60,000sec</a:t>
              </a:r>
              <a:r>
                <a:rPr lang="en-US" altLang="ko-KR" sz="600" dirty="0">
                  <a:latin typeface="Myriad Pro" pitchFamily="34" charset="0"/>
                </a:rPr>
                <a:t/>
              </a:r>
              <a:br>
                <a:rPr lang="en-US" altLang="ko-KR" sz="600" dirty="0">
                  <a:latin typeface="Myriad Pro" pitchFamily="34" charset="0"/>
                </a:rPr>
              </a:br>
              <a:r>
                <a:rPr lang="en-US" altLang="ko-KR" sz="600" dirty="0">
                  <a:latin typeface="Myriad Pro" pitchFamily="34" charset="0"/>
                </a:rPr>
                <a:t>PAL : 1/25~1/50,000sec</a:t>
              </a:r>
            </a:p>
          </p:txBody>
        </p:sp>
        <p:sp>
          <p:nvSpPr>
            <p:cNvPr id="2076" name="Rectangle 421"/>
            <p:cNvSpPr>
              <a:spLocks noChangeArrowheads="1"/>
            </p:cNvSpPr>
            <p:nvPr/>
          </p:nvSpPr>
          <p:spPr bwMode="auto">
            <a:xfrm>
              <a:off x="358775" y="1499245"/>
              <a:ext cx="858838" cy="145923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Video Output Mode</a:t>
              </a:r>
            </a:p>
          </p:txBody>
        </p:sp>
        <p:sp>
          <p:nvSpPr>
            <p:cNvPr id="2077" name="Rectangle 482"/>
            <p:cNvSpPr>
              <a:spLocks noChangeArrowheads="1"/>
            </p:cNvSpPr>
            <p:nvPr/>
          </p:nvSpPr>
          <p:spPr bwMode="auto">
            <a:xfrm>
              <a:off x="1214755" y="1499346"/>
              <a:ext cx="996950" cy="144302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>
                  <a:latin typeface="Myriad Pro" pitchFamily="34" charset="0"/>
                </a:rPr>
                <a:t>1080P (1920x1080) 25P/30P</a:t>
              </a:r>
            </a:p>
          </p:txBody>
        </p:sp>
        <p:sp>
          <p:nvSpPr>
            <p:cNvPr id="2080" name="Rectangle 421"/>
            <p:cNvSpPr>
              <a:spLocks noChangeArrowheads="1"/>
            </p:cNvSpPr>
            <p:nvPr/>
          </p:nvSpPr>
          <p:spPr bwMode="auto">
            <a:xfrm>
              <a:off x="358775" y="1065789"/>
              <a:ext cx="858838" cy="145923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Total Pixels</a:t>
              </a:r>
            </a:p>
          </p:txBody>
        </p:sp>
        <p:sp>
          <p:nvSpPr>
            <p:cNvPr id="2081" name="Rectangle 482"/>
            <p:cNvSpPr>
              <a:spLocks noChangeArrowheads="1"/>
            </p:cNvSpPr>
            <p:nvPr/>
          </p:nvSpPr>
          <p:spPr bwMode="auto">
            <a:xfrm>
              <a:off x="1214755" y="1065890"/>
              <a:ext cx="996950" cy="144302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2010(H) x 1108(V)</a:t>
              </a:r>
            </a:p>
          </p:txBody>
        </p:sp>
        <p:sp>
          <p:nvSpPr>
            <p:cNvPr id="2083" name="Rectangle 421"/>
            <p:cNvSpPr>
              <a:spLocks noChangeArrowheads="1"/>
            </p:cNvSpPr>
            <p:nvPr/>
          </p:nvSpPr>
          <p:spPr bwMode="auto">
            <a:xfrm>
              <a:off x="358775" y="1214243"/>
              <a:ext cx="858838" cy="145923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Effective Pixels</a:t>
              </a:r>
            </a:p>
          </p:txBody>
        </p:sp>
        <p:sp>
          <p:nvSpPr>
            <p:cNvPr id="2084" name="Rectangle 482"/>
            <p:cNvSpPr>
              <a:spLocks noChangeArrowheads="1"/>
            </p:cNvSpPr>
            <p:nvPr/>
          </p:nvSpPr>
          <p:spPr bwMode="auto">
            <a:xfrm>
              <a:off x="1214755" y="1214344"/>
              <a:ext cx="996950" cy="144302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1944(H) x 1092(V)</a:t>
              </a:r>
            </a:p>
          </p:txBody>
        </p:sp>
        <p:sp>
          <p:nvSpPr>
            <p:cNvPr id="2086" name="Rectangle 421"/>
            <p:cNvSpPr>
              <a:spLocks noChangeArrowheads="1"/>
            </p:cNvSpPr>
            <p:nvPr/>
          </p:nvSpPr>
          <p:spPr bwMode="auto">
            <a:xfrm>
              <a:off x="358775" y="777612"/>
              <a:ext cx="858838" cy="145923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Image Sensor</a:t>
              </a:r>
            </a:p>
          </p:txBody>
        </p:sp>
        <p:sp>
          <p:nvSpPr>
            <p:cNvPr id="2087" name="Rectangle 482"/>
            <p:cNvSpPr>
              <a:spLocks noChangeArrowheads="1"/>
            </p:cNvSpPr>
            <p:nvPr/>
          </p:nvSpPr>
          <p:spPr bwMode="auto">
            <a:xfrm>
              <a:off x="1214755" y="777713"/>
              <a:ext cx="996950" cy="144302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1/3” 2.1Megapixel CMOS</a:t>
              </a:r>
            </a:p>
          </p:txBody>
        </p:sp>
        <p:sp>
          <p:nvSpPr>
            <p:cNvPr id="2088" name="Rectangle 443"/>
            <p:cNvSpPr>
              <a:spLocks noChangeArrowheads="1"/>
            </p:cNvSpPr>
            <p:nvPr/>
          </p:nvSpPr>
          <p:spPr bwMode="auto">
            <a:xfrm>
              <a:off x="1219200" y="4977494"/>
              <a:ext cx="1982788" cy="146073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 smtClean="0">
                  <a:latin typeface="Myriad Pro" pitchFamily="34" charset="0"/>
                </a:rPr>
                <a:t>-10°C </a:t>
              </a:r>
              <a:r>
                <a:rPr lang="en-US" altLang="ko-KR" sz="600" dirty="0">
                  <a:latin typeface="Myriad Pro" pitchFamily="34" charset="0"/>
                </a:rPr>
                <a:t>~ +50°C</a:t>
              </a:r>
            </a:p>
          </p:txBody>
        </p:sp>
        <p:sp>
          <p:nvSpPr>
            <p:cNvPr id="2089" name="Rectangle 444"/>
            <p:cNvSpPr>
              <a:spLocks noChangeArrowheads="1"/>
            </p:cNvSpPr>
            <p:nvPr/>
          </p:nvSpPr>
          <p:spPr bwMode="auto">
            <a:xfrm>
              <a:off x="358775" y="4977494"/>
              <a:ext cx="858838" cy="146073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Operating Temperature</a:t>
              </a:r>
            </a:p>
          </p:txBody>
        </p:sp>
        <p:sp>
          <p:nvSpPr>
            <p:cNvPr id="2090" name="Rectangle 445"/>
            <p:cNvSpPr>
              <a:spLocks noChangeArrowheads="1"/>
            </p:cNvSpPr>
            <p:nvPr/>
          </p:nvSpPr>
          <p:spPr bwMode="auto">
            <a:xfrm>
              <a:off x="1219200" y="5118804"/>
              <a:ext cx="1982788" cy="144486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 smtClean="0">
                  <a:latin typeface="Myriad Pro" pitchFamily="34" charset="0"/>
                </a:rPr>
                <a:t>Less than 90%</a:t>
              </a:r>
              <a:endParaRPr lang="en-US" altLang="ko-KR" sz="600" dirty="0">
                <a:latin typeface="Myriad Pro" pitchFamily="34" charset="0"/>
              </a:endParaRPr>
            </a:p>
          </p:txBody>
        </p:sp>
        <p:sp>
          <p:nvSpPr>
            <p:cNvPr id="2091" name="Rectangle 446"/>
            <p:cNvSpPr>
              <a:spLocks noChangeArrowheads="1"/>
            </p:cNvSpPr>
            <p:nvPr/>
          </p:nvSpPr>
          <p:spPr bwMode="auto">
            <a:xfrm>
              <a:off x="358775" y="5118804"/>
              <a:ext cx="858838" cy="144486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Operating Humidity</a:t>
              </a:r>
            </a:p>
          </p:txBody>
        </p:sp>
        <p:sp>
          <p:nvSpPr>
            <p:cNvPr id="2092" name="Rectangle 447"/>
            <p:cNvSpPr>
              <a:spLocks noChangeArrowheads="1"/>
            </p:cNvSpPr>
            <p:nvPr/>
          </p:nvSpPr>
          <p:spPr bwMode="auto">
            <a:xfrm>
              <a:off x="1219200" y="5263289"/>
              <a:ext cx="1982788" cy="144485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 smtClean="0">
                  <a:latin typeface="Myriad Pro" pitchFamily="34" charset="0"/>
                </a:rPr>
                <a:t>79.7(W</a:t>
              </a:r>
              <a:r>
                <a:rPr lang="en-US" altLang="ko-KR" sz="600" dirty="0">
                  <a:latin typeface="Myriad Pro" pitchFamily="34" charset="0"/>
                </a:rPr>
                <a:t>) x </a:t>
              </a:r>
              <a:r>
                <a:rPr lang="en-US" altLang="ko-KR" sz="600" dirty="0" smtClean="0">
                  <a:latin typeface="Myriad Pro" pitchFamily="34" charset="0"/>
                </a:rPr>
                <a:t>79.3(H</a:t>
              </a:r>
              <a:r>
                <a:rPr lang="en-US" altLang="ko-KR" sz="600" dirty="0">
                  <a:latin typeface="Myriad Pro" pitchFamily="34" charset="0"/>
                </a:rPr>
                <a:t>) x </a:t>
              </a:r>
              <a:r>
                <a:rPr lang="en-US" altLang="ko-KR" sz="600" dirty="0" smtClean="0">
                  <a:latin typeface="Myriad Pro" pitchFamily="34" charset="0"/>
                </a:rPr>
                <a:t>117.1(D)mm</a:t>
              </a:r>
              <a:endParaRPr lang="en-US" altLang="ko-KR" sz="600" dirty="0">
                <a:latin typeface="Myriad Pro" pitchFamily="34" charset="0"/>
              </a:endParaRPr>
            </a:p>
          </p:txBody>
        </p:sp>
        <p:sp>
          <p:nvSpPr>
            <p:cNvPr id="2093" name="Rectangle 448"/>
            <p:cNvSpPr>
              <a:spLocks noChangeArrowheads="1"/>
            </p:cNvSpPr>
            <p:nvPr/>
          </p:nvSpPr>
          <p:spPr bwMode="auto">
            <a:xfrm>
              <a:off x="358775" y="5263289"/>
              <a:ext cx="858838" cy="144485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Dimension</a:t>
              </a:r>
            </a:p>
          </p:txBody>
        </p:sp>
        <p:sp>
          <p:nvSpPr>
            <p:cNvPr id="2094" name="Rectangle 441"/>
            <p:cNvSpPr>
              <a:spLocks noChangeArrowheads="1"/>
            </p:cNvSpPr>
            <p:nvPr/>
          </p:nvSpPr>
          <p:spPr bwMode="auto">
            <a:xfrm>
              <a:off x="1219200" y="4545627"/>
              <a:ext cx="1982788" cy="142897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54 pcs</a:t>
              </a:r>
            </a:p>
          </p:txBody>
        </p:sp>
        <p:sp>
          <p:nvSpPr>
            <p:cNvPr id="2095" name="Rectangle 442"/>
            <p:cNvSpPr>
              <a:spLocks noChangeArrowheads="1"/>
            </p:cNvSpPr>
            <p:nvPr/>
          </p:nvSpPr>
          <p:spPr bwMode="auto">
            <a:xfrm>
              <a:off x="358775" y="4545627"/>
              <a:ext cx="858838" cy="142897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IR LED</a:t>
              </a:r>
            </a:p>
          </p:txBody>
        </p:sp>
        <p:sp>
          <p:nvSpPr>
            <p:cNvPr id="2096" name="Rectangle 439"/>
            <p:cNvSpPr>
              <a:spLocks noChangeArrowheads="1"/>
            </p:cNvSpPr>
            <p:nvPr/>
          </p:nvSpPr>
          <p:spPr bwMode="auto">
            <a:xfrm>
              <a:off x="1219200" y="4688524"/>
              <a:ext cx="1982788" cy="146073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DC 12V (±10%)</a:t>
              </a:r>
            </a:p>
          </p:txBody>
        </p:sp>
        <p:sp>
          <p:nvSpPr>
            <p:cNvPr id="2097" name="Rectangle 440"/>
            <p:cNvSpPr>
              <a:spLocks noChangeArrowheads="1"/>
            </p:cNvSpPr>
            <p:nvPr/>
          </p:nvSpPr>
          <p:spPr bwMode="auto">
            <a:xfrm>
              <a:off x="358775" y="4688524"/>
              <a:ext cx="858838" cy="146073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Power Supply</a:t>
              </a:r>
            </a:p>
          </p:txBody>
        </p:sp>
        <p:sp>
          <p:nvSpPr>
            <p:cNvPr id="2098" name="Rectangle 441"/>
            <p:cNvSpPr>
              <a:spLocks noChangeArrowheads="1"/>
            </p:cNvSpPr>
            <p:nvPr/>
          </p:nvSpPr>
          <p:spPr bwMode="auto">
            <a:xfrm>
              <a:off x="1219200" y="4836184"/>
              <a:ext cx="1982788" cy="142897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>
                  <a:latin typeface="Myriad Pro" pitchFamily="34" charset="0"/>
                </a:rPr>
                <a:t>LED Off : Max. </a:t>
              </a:r>
              <a:r>
                <a:rPr lang="en-US" altLang="ko-KR" sz="600" dirty="0" smtClean="0">
                  <a:latin typeface="Myriad Pro" pitchFamily="34" charset="0"/>
                </a:rPr>
                <a:t>2.3W </a:t>
              </a:r>
              <a:r>
                <a:rPr lang="en-US" altLang="ko-KR" sz="600" dirty="0">
                  <a:latin typeface="Myriad Pro" pitchFamily="34" charset="0"/>
                </a:rPr>
                <a:t>/ LED On : Max. </a:t>
              </a:r>
              <a:r>
                <a:rPr lang="en-US" altLang="ko-KR" sz="600" dirty="0" smtClean="0">
                  <a:latin typeface="Myriad Pro" pitchFamily="34" charset="0"/>
                </a:rPr>
                <a:t>7.5W</a:t>
              </a:r>
              <a:endParaRPr lang="en-US" altLang="ko-KR" sz="600" dirty="0">
                <a:latin typeface="Myriad Pro" pitchFamily="34" charset="0"/>
              </a:endParaRPr>
            </a:p>
          </p:txBody>
        </p:sp>
        <p:sp>
          <p:nvSpPr>
            <p:cNvPr id="2099" name="Rectangle 442"/>
            <p:cNvSpPr>
              <a:spLocks noChangeArrowheads="1"/>
            </p:cNvSpPr>
            <p:nvPr/>
          </p:nvSpPr>
          <p:spPr bwMode="auto">
            <a:xfrm>
              <a:off x="358775" y="4836184"/>
              <a:ext cx="858838" cy="142897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Power Consumption</a:t>
              </a:r>
            </a:p>
          </p:txBody>
        </p:sp>
        <p:sp>
          <p:nvSpPr>
            <p:cNvPr id="2100" name="Rectangle 456"/>
            <p:cNvSpPr>
              <a:spLocks noChangeArrowheads="1"/>
            </p:cNvSpPr>
            <p:nvPr/>
          </p:nvSpPr>
          <p:spPr bwMode="auto">
            <a:xfrm>
              <a:off x="1219200" y="1359807"/>
              <a:ext cx="2133600" cy="142897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More than 50dB</a:t>
              </a:r>
            </a:p>
          </p:txBody>
        </p:sp>
        <p:sp>
          <p:nvSpPr>
            <p:cNvPr id="2101" name="Rectangle 457"/>
            <p:cNvSpPr>
              <a:spLocks noChangeArrowheads="1"/>
            </p:cNvSpPr>
            <p:nvPr/>
          </p:nvSpPr>
          <p:spPr bwMode="auto">
            <a:xfrm>
              <a:off x="358775" y="1359807"/>
              <a:ext cx="858838" cy="142897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S/N Ratio</a:t>
              </a:r>
            </a:p>
          </p:txBody>
        </p:sp>
        <p:sp>
          <p:nvSpPr>
            <p:cNvPr id="2102" name="Line 477"/>
            <p:cNvSpPr>
              <a:spLocks noChangeShapeType="1"/>
            </p:cNvSpPr>
            <p:nvPr/>
          </p:nvSpPr>
          <p:spPr bwMode="auto">
            <a:xfrm>
              <a:off x="358775" y="1358220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03" name="Rectangle 520"/>
            <p:cNvSpPr>
              <a:spLocks noChangeArrowheads="1"/>
            </p:cNvSpPr>
            <p:nvPr/>
          </p:nvSpPr>
          <p:spPr bwMode="auto">
            <a:xfrm>
              <a:off x="1219200" y="3414355"/>
              <a:ext cx="2044700" cy="142897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>
                  <a:latin typeface="Myriad Pro" pitchFamily="34" charset="0"/>
                </a:rPr>
                <a:t>ON / OFF </a:t>
              </a:r>
              <a:r>
                <a:rPr lang="en-US" altLang="ko-KR" sz="600" dirty="0" smtClean="0">
                  <a:latin typeface="Myriad Pro" pitchFamily="34" charset="0"/>
                </a:rPr>
                <a:t>(16 </a:t>
              </a:r>
              <a:r>
                <a:rPr lang="en-US" altLang="ko-KR" sz="600" dirty="0">
                  <a:latin typeface="Myriad Pro" pitchFamily="34" charset="0"/>
                </a:rPr>
                <a:t>Zone Selectable)</a:t>
              </a:r>
            </a:p>
          </p:txBody>
        </p:sp>
        <p:sp>
          <p:nvSpPr>
            <p:cNvPr id="2104" name="Rectangle 521"/>
            <p:cNvSpPr>
              <a:spLocks noChangeArrowheads="1"/>
            </p:cNvSpPr>
            <p:nvPr/>
          </p:nvSpPr>
          <p:spPr bwMode="auto">
            <a:xfrm>
              <a:off x="358775" y="3414355"/>
              <a:ext cx="858838" cy="142897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Privacy Masking</a:t>
              </a:r>
            </a:p>
          </p:txBody>
        </p:sp>
        <p:sp>
          <p:nvSpPr>
            <p:cNvPr id="2105" name="Rectangle 418"/>
            <p:cNvSpPr>
              <a:spLocks noChangeArrowheads="1"/>
            </p:cNvSpPr>
            <p:nvPr/>
          </p:nvSpPr>
          <p:spPr bwMode="auto">
            <a:xfrm>
              <a:off x="358775" y="638175"/>
              <a:ext cx="3132138" cy="144486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algn="ctr" defTabSz="1042988">
                <a:spcBef>
                  <a:spcPct val="20000"/>
                </a:spcBef>
              </a:pPr>
              <a:r>
                <a:rPr lang="en-US" altLang="ko-KR" sz="700" b="1" dirty="0" smtClean="0">
                  <a:latin typeface="Myriad Pro" pitchFamily="34" charset="0"/>
                </a:rPr>
                <a:t>SDI-UL252IR</a:t>
              </a:r>
              <a:endParaRPr lang="en-US" altLang="ko-KR" sz="700" b="1" dirty="0">
                <a:latin typeface="Myriad Pro" pitchFamily="34" charset="0"/>
              </a:endParaRPr>
            </a:p>
          </p:txBody>
        </p:sp>
        <p:sp>
          <p:nvSpPr>
            <p:cNvPr id="2106" name="Line 419"/>
            <p:cNvSpPr>
              <a:spLocks noChangeShapeType="1"/>
            </p:cNvSpPr>
            <p:nvPr/>
          </p:nvSpPr>
          <p:spPr bwMode="auto">
            <a:xfrm>
              <a:off x="358775" y="639763"/>
              <a:ext cx="31321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07" name="Line 422"/>
            <p:cNvSpPr>
              <a:spLocks noChangeShapeType="1"/>
            </p:cNvSpPr>
            <p:nvPr/>
          </p:nvSpPr>
          <p:spPr bwMode="auto">
            <a:xfrm>
              <a:off x="358775" y="779485"/>
              <a:ext cx="3132138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08" name="Rectangle 425"/>
            <p:cNvSpPr>
              <a:spLocks noChangeArrowheads="1"/>
            </p:cNvSpPr>
            <p:nvPr/>
          </p:nvSpPr>
          <p:spPr bwMode="auto">
            <a:xfrm>
              <a:off x="358775" y="1643221"/>
              <a:ext cx="858838" cy="142897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Video Output Level</a:t>
              </a:r>
            </a:p>
          </p:txBody>
        </p:sp>
        <p:sp>
          <p:nvSpPr>
            <p:cNvPr id="2109" name="Rectangle 426"/>
            <p:cNvSpPr>
              <a:spLocks noChangeArrowheads="1"/>
            </p:cNvSpPr>
            <p:nvPr/>
          </p:nvSpPr>
          <p:spPr bwMode="auto">
            <a:xfrm>
              <a:off x="1219200" y="1786118"/>
              <a:ext cx="2103438" cy="144486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>
                  <a:latin typeface="Myriad Pro" pitchFamily="34" charset="0"/>
                </a:rPr>
                <a:t>Color : 0.5Lux (B/W : 0.1Lux / </a:t>
              </a:r>
              <a:r>
                <a:rPr lang="en-US" altLang="ko-KR" sz="600" dirty="0" err="1">
                  <a:latin typeface="Myriad Pro" pitchFamily="34" charset="0"/>
                </a:rPr>
                <a:t>Sens</a:t>
              </a:r>
              <a:r>
                <a:rPr lang="en-US" altLang="ko-KR" sz="600" dirty="0">
                  <a:latin typeface="Myriad Pro" pitchFamily="34" charset="0"/>
                </a:rPr>
                <a:t>-up </a:t>
              </a:r>
              <a:r>
                <a:rPr lang="en-US" altLang="ko-KR" sz="600" dirty="0" smtClean="0">
                  <a:latin typeface="Myriad Pro" pitchFamily="34" charset="0"/>
                </a:rPr>
                <a:t>x8 </a:t>
              </a:r>
              <a:r>
                <a:rPr lang="en-US" altLang="ko-KR" sz="600" dirty="0">
                  <a:latin typeface="Myriad Pro" pitchFamily="34" charset="0"/>
                </a:rPr>
                <a:t>: 0.02Lux)</a:t>
              </a:r>
            </a:p>
          </p:txBody>
        </p:sp>
        <p:sp>
          <p:nvSpPr>
            <p:cNvPr id="2110" name="Rectangle 427"/>
            <p:cNvSpPr>
              <a:spLocks noChangeArrowheads="1"/>
            </p:cNvSpPr>
            <p:nvPr/>
          </p:nvSpPr>
          <p:spPr bwMode="auto">
            <a:xfrm>
              <a:off x="358775" y="1786118"/>
              <a:ext cx="858838" cy="144486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Min. Illumination</a:t>
              </a:r>
            </a:p>
          </p:txBody>
        </p:sp>
        <p:sp>
          <p:nvSpPr>
            <p:cNvPr id="2111" name="Rectangle 430"/>
            <p:cNvSpPr>
              <a:spLocks noChangeArrowheads="1"/>
            </p:cNvSpPr>
            <p:nvPr/>
          </p:nvSpPr>
          <p:spPr bwMode="auto">
            <a:xfrm>
              <a:off x="358775" y="2268794"/>
              <a:ext cx="858838" cy="142897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White Balance</a:t>
              </a:r>
            </a:p>
          </p:txBody>
        </p:sp>
        <p:sp>
          <p:nvSpPr>
            <p:cNvPr id="2112" name="Rectangle 431"/>
            <p:cNvSpPr>
              <a:spLocks noChangeArrowheads="1"/>
            </p:cNvSpPr>
            <p:nvPr/>
          </p:nvSpPr>
          <p:spPr bwMode="auto">
            <a:xfrm>
              <a:off x="1219200" y="2411692"/>
              <a:ext cx="2068513" cy="139722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 smtClean="0">
                  <a:latin typeface="Myriad Pro" pitchFamily="34" charset="0"/>
                </a:rPr>
                <a:t>BLC / HLC / WDR / OFF</a:t>
              </a:r>
              <a:endParaRPr lang="en-US" altLang="ko-KR" sz="600" dirty="0">
                <a:latin typeface="Myriad Pro" pitchFamily="34" charset="0"/>
              </a:endParaRPr>
            </a:p>
          </p:txBody>
        </p:sp>
        <p:sp>
          <p:nvSpPr>
            <p:cNvPr id="2113" name="Rectangle 432"/>
            <p:cNvSpPr>
              <a:spLocks noChangeArrowheads="1"/>
            </p:cNvSpPr>
            <p:nvPr/>
          </p:nvSpPr>
          <p:spPr bwMode="auto">
            <a:xfrm>
              <a:off x="358775" y="2411692"/>
              <a:ext cx="858838" cy="139722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Backlight Compensation</a:t>
              </a:r>
            </a:p>
          </p:txBody>
        </p:sp>
        <p:sp>
          <p:nvSpPr>
            <p:cNvPr id="2114" name="Rectangle 433"/>
            <p:cNvSpPr>
              <a:spLocks noChangeArrowheads="1"/>
            </p:cNvSpPr>
            <p:nvPr/>
          </p:nvSpPr>
          <p:spPr bwMode="auto">
            <a:xfrm>
              <a:off x="1219200" y="2551413"/>
              <a:ext cx="2068513" cy="146073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 smtClean="0">
                  <a:latin typeface="Myriad Pro" pitchFamily="34" charset="0"/>
                </a:rPr>
                <a:t>ON / OFF</a:t>
              </a:r>
              <a:endParaRPr lang="en-US" altLang="ko-KR" sz="600" dirty="0">
                <a:latin typeface="Myriad Pro" pitchFamily="34" charset="0"/>
              </a:endParaRPr>
            </a:p>
          </p:txBody>
        </p:sp>
        <p:sp>
          <p:nvSpPr>
            <p:cNvPr id="2115" name="Rectangle 434"/>
            <p:cNvSpPr>
              <a:spLocks noChangeArrowheads="1"/>
            </p:cNvSpPr>
            <p:nvPr/>
          </p:nvSpPr>
          <p:spPr bwMode="auto">
            <a:xfrm>
              <a:off x="358775" y="2551413"/>
              <a:ext cx="858838" cy="146073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 smtClean="0">
                  <a:latin typeface="Myriad Pro" pitchFamily="34" charset="0"/>
                </a:rPr>
                <a:t>D-WDR</a:t>
              </a:r>
              <a:endParaRPr lang="en-US" altLang="ko-KR" sz="600" dirty="0">
                <a:latin typeface="Myriad Pro" pitchFamily="34" charset="0"/>
              </a:endParaRPr>
            </a:p>
          </p:txBody>
        </p:sp>
        <p:sp>
          <p:nvSpPr>
            <p:cNvPr id="2116" name="Rectangle 435"/>
            <p:cNvSpPr>
              <a:spLocks noChangeArrowheads="1"/>
            </p:cNvSpPr>
            <p:nvPr/>
          </p:nvSpPr>
          <p:spPr bwMode="auto">
            <a:xfrm>
              <a:off x="1219200" y="2697486"/>
              <a:ext cx="2057400" cy="141309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 smtClean="0">
                  <a:latin typeface="Myriad Pro" pitchFamily="34" charset="0"/>
                </a:rPr>
                <a:t>0 ~ 20</a:t>
              </a:r>
              <a:endParaRPr lang="en-US" altLang="ko-KR" sz="600" dirty="0">
                <a:latin typeface="Myriad Pro" pitchFamily="34" charset="0"/>
              </a:endParaRPr>
            </a:p>
          </p:txBody>
        </p:sp>
        <p:sp>
          <p:nvSpPr>
            <p:cNvPr id="2117" name="Rectangle 436"/>
            <p:cNvSpPr>
              <a:spLocks noChangeArrowheads="1"/>
            </p:cNvSpPr>
            <p:nvPr/>
          </p:nvSpPr>
          <p:spPr bwMode="auto">
            <a:xfrm>
              <a:off x="358775" y="2697486"/>
              <a:ext cx="858838" cy="141309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AGC</a:t>
              </a:r>
            </a:p>
          </p:txBody>
        </p:sp>
        <p:sp>
          <p:nvSpPr>
            <p:cNvPr id="2118" name="Rectangle 449"/>
            <p:cNvSpPr>
              <a:spLocks noChangeArrowheads="1"/>
            </p:cNvSpPr>
            <p:nvPr/>
          </p:nvSpPr>
          <p:spPr bwMode="auto">
            <a:xfrm>
              <a:off x="1219200" y="5406187"/>
              <a:ext cx="1982788" cy="144485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>
                  <a:latin typeface="Myriad Pro" pitchFamily="34" charset="0"/>
                </a:rPr>
                <a:t>Approx. </a:t>
              </a:r>
              <a:r>
                <a:rPr lang="en-US" altLang="ko-KR" sz="600" dirty="0" smtClean="0">
                  <a:latin typeface="Myriad Pro" pitchFamily="34" charset="0"/>
                </a:rPr>
                <a:t>794g </a:t>
              </a:r>
              <a:r>
                <a:rPr lang="en-US" altLang="ko-KR" sz="600" dirty="0">
                  <a:latin typeface="Myriad Pro" pitchFamily="34" charset="0"/>
                </a:rPr>
                <a:t>(W/ Sunshield &amp; Bracket)</a:t>
              </a:r>
            </a:p>
          </p:txBody>
        </p:sp>
        <p:sp>
          <p:nvSpPr>
            <p:cNvPr id="2119" name="Rectangle 450"/>
            <p:cNvSpPr>
              <a:spLocks noChangeArrowheads="1"/>
            </p:cNvSpPr>
            <p:nvPr/>
          </p:nvSpPr>
          <p:spPr bwMode="auto">
            <a:xfrm>
              <a:off x="358775" y="5406187"/>
              <a:ext cx="858838" cy="144485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Weight</a:t>
              </a:r>
            </a:p>
          </p:txBody>
        </p:sp>
        <p:sp>
          <p:nvSpPr>
            <p:cNvPr id="2120" name="Line 451"/>
            <p:cNvSpPr>
              <a:spLocks noChangeShapeType="1"/>
            </p:cNvSpPr>
            <p:nvPr/>
          </p:nvSpPr>
          <p:spPr bwMode="auto">
            <a:xfrm>
              <a:off x="358775" y="5550671"/>
              <a:ext cx="31321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21" name="Rectangle 452"/>
            <p:cNvSpPr>
              <a:spLocks noChangeArrowheads="1"/>
            </p:cNvSpPr>
            <p:nvPr/>
          </p:nvSpPr>
          <p:spPr bwMode="auto">
            <a:xfrm>
              <a:off x="1219200" y="924764"/>
              <a:ext cx="2076450" cy="144485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Progressive Scan</a:t>
              </a:r>
            </a:p>
          </p:txBody>
        </p:sp>
        <p:sp>
          <p:nvSpPr>
            <p:cNvPr id="2122" name="Rectangle 453"/>
            <p:cNvSpPr>
              <a:spLocks noChangeArrowheads="1"/>
            </p:cNvSpPr>
            <p:nvPr/>
          </p:nvSpPr>
          <p:spPr bwMode="auto">
            <a:xfrm>
              <a:off x="358775" y="924764"/>
              <a:ext cx="858838" cy="144485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Scanning System</a:t>
              </a:r>
            </a:p>
          </p:txBody>
        </p:sp>
        <p:sp>
          <p:nvSpPr>
            <p:cNvPr id="2123" name="Line 461"/>
            <p:cNvSpPr>
              <a:spLocks noChangeShapeType="1"/>
            </p:cNvSpPr>
            <p:nvPr/>
          </p:nvSpPr>
          <p:spPr bwMode="auto">
            <a:xfrm>
              <a:off x="358775" y="1787707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24" name="Line 462"/>
            <p:cNvSpPr>
              <a:spLocks noChangeShapeType="1"/>
            </p:cNvSpPr>
            <p:nvPr/>
          </p:nvSpPr>
          <p:spPr bwMode="auto">
            <a:xfrm>
              <a:off x="358775" y="1930604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25" name="Line 463"/>
            <p:cNvSpPr>
              <a:spLocks noChangeShapeType="1"/>
            </p:cNvSpPr>
            <p:nvPr/>
          </p:nvSpPr>
          <p:spPr bwMode="auto">
            <a:xfrm>
              <a:off x="358775" y="2268794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26" name="Line 464"/>
            <p:cNvSpPr>
              <a:spLocks noChangeShapeType="1"/>
            </p:cNvSpPr>
            <p:nvPr/>
          </p:nvSpPr>
          <p:spPr bwMode="auto">
            <a:xfrm>
              <a:off x="358775" y="2553001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27" name="Line 469"/>
            <p:cNvSpPr>
              <a:spLocks noChangeShapeType="1"/>
            </p:cNvSpPr>
            <p:nvPr/>
          </p:nvSpPr>
          <p:spPr bwMode="auto">
            <a:xfrm>
              <a:off x="358775" y="5407774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28" name="Line 470"/>
            <p:cNvSpPr>
              <a:spLocks noChangeShapeType="1"/>
            </p:cNvSpPr>
            <p:nvPr/>
          </p:nvSpPr>
          <p:spPr bwMode="auto">
            <a:xfrm>
              <a:off x="358775" y="2697486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29" name="Line 471"/>
            <p:cNvSpPr>
              <a:spLocks noChangeShapeType="1"/>
            </p:cNvSpPr>
            <p:nvPr/>
          </p:nvSpPr>
          <p:spPr bwMode="auto">
            <a:xfrm>
              <a:off x="358775" y="1067661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30" name="Line 474"/>
            <p:cNvSpPr>
              <a:spLocks noChangeShapeType="1"/>
            </p:cNvSpPr>
            <p:nvPr/>
          </p:nvSpPr>
          <p:spPr bwMode="auto">
            <a:xfrm>
              <a:off x="358775" y="924764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31" name="Line 478"/>
            <p:cNvSpPr>
              <a:spLocks noChangeShapeType="1"/>
            </p:cNvSpPr>
            <p:nvPr/>
          </p:nvSpPr>
          <p:spPr bwMode="auto">
            <a:xfrm>
              <a:off x="358775" y="2411692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32" name="Rectangle 483"/>
            <p:cNvSpPr>
              <a:spLocks noChangeArrowheads="1"/>
            </p:cNvSpPr>
            <p:nvPr/>
          </p:nvSpPr>
          <p:spPr bwMode="auto">
            <a:xfrm>
              <a:off x="1219200" y="3692211"/>
              <a:ext cx="2019300" cy="144486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 smtClean="0">
                  <a:latin typeface="Myriad Pro" pitchFamily="34" charset="0"/>
                </a:rPr>
                <a:t>MIRROR / D-ZOOM / FLIP</a:t>
              </a:r>
              <a:endParaRPr lang="en-US" altLang="ko-KR" sz="600" dirty="0">
                <a:latin typeface="Myriad Pro" pitchFamily="34" charset="0"/>
              </a:endParaRPr>
            </a:p>
          </p:txBody>
        </p:sp>
        <p:sp>
          <p:nvSpPr>
            <p:cNvPr id="2133" name="Rectangle 484"/>
            <p:cNvSpPr>
              <a:spLocks noChangeArrowheads="1"/>
            </p:cNvSpPr>
            <p:nvPr/>
          </p:nvSpPr>
          <p:spPr bwMode="auto">
            <a:xfrm>
              <a:off x="358775" y="3692211"/>
              <a:ext cx="858838" cy="144486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D-Effect</a:t>
              </a:r>
            </a:p>
          </p:txBody>
        </p:sp>
        <p:sp>
          <p:nvSpPr>
            <p:cNvPr id="2134" name="Rectangle 485"/>
            <p:cNvSpPr>
              <a:spLocks noChangeArrowheads="1"/>
            </p:cNvSpPr>
            <p:nvPr/>
          </p:nvSpPr>
          <p:spPr bwMode="auto">
            <a:xfrm>
              <a:off x="1219200" y="3833521"/>
              <a:ext cx="2019300" cy="144485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 smtClean="0">
                  <a:latin typeface="Myriad Pro" pitchFamily="34" charset="0"/>
                </a:rPr>
                <a:t>720P / 720P CROP / 1080P</a:t>
              </a:r>
              <a:endParaRPr lang="en-US" altLang="ko-KR" sz="600" dirty="0">
                <a:latin typeface="Myriad Pro" pitchFamily="34" charset="0"/>
              </a:endParaRPr>
            </a:p>
          </p:txBody>
        </p:sp>
        <p:sp>
          <p:nvSpPr>
            <p:cNvPr id="2135" name="Rectangle 486"/>
            <p:cNvSpPr>
              <a:spLocks noChangeArrowheads="1"/>
            </p:cNvSpPr>
            <p:nvPr/>
          </p:nvSpPr>
          <p:spPr bwMode="auto">
            <a:xfrm>
              <a:off x="358775" y="3833521"/>
              <a:ext cx="858838" cy="144485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 smtClean="0">
                  <a:latin typeface="Myriad Pro" pitchFamily="34" charset="0"/>
                </a:rPr>
                <a:t>Output Mode</a:t>
              </a:r>
              <a:endParaRPr lang="en-US" altLang="ko-KR" sz="600" dirty="0">
                <a:latin typeface="Myriad Pro" pitchFamily="34" charset="0"/>
              </a:endParaRPr>
            </a:p>
          </p:txBody>
        </p:sp>
        <p:sp>
          <p:nvSpPr>
            <p:cNvPr id="2136" name="Rectangle 487"/>
            <p:cNvSpPr>
              <a:spLocks noChangeArrowheads="1"/>
            </p:cNvSpPr>
            <p:nvPr/>
          </p:nvSpPr>
          <p:spPr bwMode="auto">
            <a:xfrm>
              <a:off x="1219200" y="3978005"/>
              <a:ext cx="2162175" cy="139722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 smtClean="0">
                  <a:latin typeface="Myriad Pro" pitchFamily="34" charset="0"/>
                </a:rPr>
                <a:t>1080P-25FPS / 30FPS , 720P CROP-50FPS / 60FPS</a:t>
              </a:r>
              <a:endParaRPr lang="en-US" altLang="ko-KR" sz="600" dirty="0">
                <a:latin typeface="Myriad Pro" pitchFamily="34" charset="0"/>
              </a:endParaRPr>
            </a:p>
          </p:txBody>
        </p:sp>
        <p:sp>
          <p:nvSpPr>
            <p:cNvPr id="2137" name="Rectangle 488"/>
            <p:cNvSpPr>
              <a:spLocks noChangeArrowheads="1"/>
            </p:cNvSpPr>
            <p:nvPr/>
          </p:nvSpPr>
          <p:spPr bwMode="auto">
            <a:xfrm>
              <a:off x="358775" y="3978005"/>
              <a:ext cx="858838" cy="139722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 smtClean="0">
                  <a:latin typeface="Myriad Pro" pitchFamily="34" charset="0"/>
                </a:rPr>
                <a:t>Frame Rate</a:t>
              </a:r>
              <a:endParaRPr lang="en-US" altLang="ko-KR" sz="600" dirty="0">
                <a:latin typeface="Myriad Pro" pitchFamily="34" charset="0"/>
              </a:endParaRPr>
            </a:p>
          </p:txBody>
        </p:sp>
        <p:sp>
          <p:nvSpPr>
            <p:cNvPr id="2138" name="Rectangle 489"/>
            <p:cNvSpPr>
              <a:spLocks noChangeArrowheads="1"/>
            </p:cNvSpPr>
            <p:nvPr/>
          </p:nvSpPr>
          <p:spPr bwMode="auto">
            <a:xfrm>
              <a:off x="1219200" y="4116140"/>
              <a:ext cx="2019300" cy="146073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English (Selectable)</a:t>
              </a:r>
            </a:p>
          </p:txBody>
        </p:sp>
        <p:sp>
          <p:nvSpPr>
            <p:cNvPr id="2139" name="Rectangle 490"/>
            <p:cNvSpPr>
              <a:spLocks noChangeArrowheads="1"/>
            </p:cNvSpPr>
            <p:nvPr/>
          </p:nvSpPr>
          <p:spPr bwMode="auto">
            <a:xfrm>
              <a:off x="358775" y="4116140"/>
              <a:ext cx="858838" cy="146073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Language</a:t>
              </a:r>
            </a:p>
          </p:txBody>
        </p:sp>
        <p:sp>
          <p:nvSpPr>
            <p:cNvPr id="2140" name="Rectangle 491"/>
            <p:cNvSpPr>
              <a:spLocks noChangeArrowheads="1"/>
            </p:cNvSpPr>
            <p:nvPr/>
          </p:nvSpPr>
          <p:spPr bwMode="auto">
            <a:xfrm>
              <a:off x="1219200" y="4263006"/>
              <a:ext cx="2068513" cy="141310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Built-in</a:t>
              </a:r>
            </a:p>
          </p:txBody>
        </p:sp>
        <p:sp>
          <p:nvSpPr>
            <p:cNvPr id="2141" name="Rectangle 492"/>
            <p:cNvSpPr>
              <a:spLocks noChangeArrowheads="1"/>
            </p:cNvSpPr>
            <p:nvPr/>
          </p:nvSpPr>
          <p:spPr bwMode="auto">
            <a:xfrm>
              <a:off x="358775" y="4263006"/>
              <a:ext cx="858838" cy="141310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OSD</a:t>
              </a:r>
            </a:p>
          </p:txBody>
        </p:sp>
        <p:sp>
          <p:nvSpPr>
            <p:cNvPr id="2142" name="Rectangle 497"/>
            <p:cNvSpPr>
              <a:spLocks noChangeArrowheads="1"/>
            </p:cNvSpPr>
            <p:nvPr/>
          </p:nvSpPr>
          <p:spPr bwMode="auto">
            <a:xfrm>
              <a:off x="1219200" y="2981693"/>
              <a:ext cx="2019300" cy="142897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 smtClean="0">
                  <a:latin typeface="Myriad Pro" pitchFamily="34" charset="0"/>
                </a:rPr>
                <a:t>OFF / LOW / MIDDLE / HIGH</a:t>
              </a:r>
              <a:endParaRPr lang="en-US" altLang="ko-KR" sz="600" dirty="0">
                <a:latin typeface="Myriad Pro" pitchFamily="34" charset="0"/>
              </a:endParaRPr>
            </a:p>
          </p:txBody>
        </p:sp>
        <p:sp>
          <p:nvSpPr>
            <p:cNvPr id="2143" name="Rectangle 498"/>
            <p:cNvSpPr>
              <a:spLocks noChangeArrowheads="1"/>
            </p:cNvSpPr>
            <p:nvPr/>
          </p:nvSpPr>
          <p:spPr bwMode="auto">
            <a:xfrm>
              <a:off x="358775" y="2981693"/>
              <a:ext cx="858838" cy="142897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 smtClean="0">
                  <a:latin typeface="Myriad Pro" pitchFamily="34" charset="0"/>
                </a:rPr>
                <a:t>DNR</a:t>
              </a:r>
              <a:endParaRPr lang="en-US" altLang="ko-KR" sz="600" dirty="0">
                <a:latin typeface="Myriad Pro" pitchFamily="34" charset="0"/>
              </a:endParaRPr>
            </a:p>
          </p:txBody>
        </p:sp>
        <p:sp>
          <p:nvSpPr>
            <p:cNvPr id="2144" name="Rectangle 499"/>
            <p:cNvSpPr>
              <a:spLocks noChangeArrowheads="1"/>
            </p:cNvSpPr>
            <p:nvPr/>
          </p:nvSpPr>
          <p:spPr bwMode="auto">
            <a:xfrm>
              <a:off x="1219200" y="3273045"/>
              <a:ext cx="2044700" cy="141310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>
                  <a:latin typeface="Myriad Pro" pitchFamily="34" charset="0"/>
                </a:rPr>
                <a:t>ON / OFF </a:t>
              </a:r>
            </a:p>
          </p:txBody>
        </p:sp>
        <p:sp>
          <p:nvSpPr>
            <p:cNvPr id="2145" name="Rectangle 500"/>
            <p:cNvSpPr>
              <a:spLocks noChangeArrowheads="1"/>
            </p:cNvSpPr>
            <p:nvPr/>
          </p:nvSpPr>
          <p:spPr bwMode="auto">
            <a:xfrm>
              <a:off x="358775" y="3273045"/>
              <a:ext cx="858838" cy="141310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Motion Detection</a:t>
              </a:r>
            </a:p>
          </p:txBody>
        </p:sp>
        <p:sp>
          <p:nvSpPr>
            <p:cNvPr id="2146" name="Line 501"/>
            <p:cNvSpPr>
              <a:spLocks noChangeShapeType="1"/>
            </p:cNvSpPr>
            <p:nvPr/>
          </p:nvSpPr>
          <p:spPr bwMode="auto">
            <a:xfrm>
              <a:off x="358775" y="3835108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47" name="Line 502"/>
            <p:cNvSpPr>
              <a:spLocks noChangeShapeType="1"/>
            </p:cNvSpPr>
            <p:nvPr/>
          </p:nvSpPr>
          <p:spPr bwMode="auto">
            <a:xfrm>
              <a:off x="358775" y="3979594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48" name="Line 503"/>
            <p:cNvSpPr>
              <a:spLocks noChangeShapeType="1"/>
            </p:cNvSpPr>
            <p:nvPr/>
          </p:nvSpPr>
          <p:spPr bwMode="auto">
            <a:xfrm>
              <a:off x="358775" y="4117727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49" name="Line 504"/>
            <p:cNvSpPr>
              <a:spLocks noChangeShapeType="1"/>
            </p:cNvSpPr>
            <p:nvPr/>
          </p:nvSpPr>
          <p:spPr bwMode="auto">
            <a:xfrm>
              <a:off x="358775" y="4403522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0" name="Line 508"/>
            <p:cNvSpPr>
              <a:spLocks noChangeShapeType="1"/>
            </p:cNvSpPr>
            <p:nvPr/>
          </p:nvSpPr>
          <p:spPr bwMode="auto">
            <a:xfrm>
              <a:off x="358775" y="3123797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1" name="Line 509"/>
            <p:cNvSpPr>
              <a:spLocks noChangeShapeType="1"/>
            </p:cNvSpPr>
            <p:nvPr/>
          </p:nvSpPr>
          <p:spPr bwMode="auto">
            <a:xfrm>
              <a:off x="358775" y="3269869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2" name="Rectangle 513"/>
            <p:cNvSpPr>
              <a:spLocks noChangeArrowheads="1"/>
            </p:cNvSpPr>
            <p:nvPr/>
          </p:nvSpPr>
          <p:spPr bwMode="auto">
            <a:xfrm>
              <a:off x="1219200" y="1644809"/>
              <a:ext cx="2043113" cy="141309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>
                  <a:latin typeface="Myriad Pro" pitchFamily="34" charset="0"/>
                </a:rPr>
                <a:t>HD-SDI / 1.0Vp-p (75</a:t>
              </a:r>
              <a:r>
                <a:rPr lang="el-GR" altLang="ko-KR" sz="600" dirty="0">
                  <a:latin typeface="Myriad Pro" pitchFamily="34" charset="0"/>
                </a:rPr>
                <a:t>Ω, </a:t>
              </a:r>
              <a:r>
                <a:rPr lang="en-US" altLang="ko-KR" sz="600" dirty="0">
                  <a:latin typeface="Myriad Pro" pitchFamily="34" charset="0"/>
                </a:rPr>
                <a:t>Composite) NTSC/PAL </a:t>
              </a:r>
              <a:r>
                <a:rPr lang="en-US" altLang="ko-KR" sz="600" dirty="0" smtClean="0">
                  <a:latin typeface="Myriad Pro" pitchFamily="34" charset="0"/>
                </a:rPr>
                <a:t>(W/O WDR)</a:t>
              </a:r>
              <a:endParaRPr lang="en-US" altLang="ko-KR" sz="600" dirty="0">
                <a:latin typeface="Myriad Pro" pitchFamily="34" charset="0"/>
              </a:endParaRPr>
            </a:p>
          </p:txBody>
        </p:sp>
        <p:sp>
          <p:nvSpPr>
            <p:cNvPr id="2153" name="Rectangle 516"/>
            <p:cNvSpPr>
              <a:spLocks noChangeArrowheads="1"/>
            </p:cNvSpPr>
            <p:nvPr/>
          </p:nvSpPr>
          <p:spPr bwMode="auto">
            <a:xfrm>
              <a:off x="1219200" y="2270381"/>
              <a:ext cx="2152650" cy="142897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 smtClean="0">
                  <a:latin typeface="Myriad Pro" pitchFamily="34" charset="0"/>
                </a:rPr>
                <a:t>AUTO / AUTOEXT / PRESET / MANUAL</a:t>
              </a:r>
              <a:endParaRPr lang="en-US" altLang="ko-KR" sz="600" dirty="0">
                <a:latin typeface="Myriad Pro" pitchFamily="34" charset="0"/>
              </a:endParaRPr>
            </a:p>
          </p:txBody>
        </p:sp>
        <p:sp>
          <p:nvSpPr>
            <p:cNvPr id="2154" name="Line 519"/>
            <p:cNvSpPr>
              <a:spLocks noChangeShapeType="1"/>
            </p:cNvSpPr>
            <p:nvPr/>
          </p:nvSpPr>
          <p:spPr bwMode="auto">
            <a:xfrm>
              <a:off x="358775" y="4262213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" name="Rectangle 520"/>
            <p:cNvSpPr>
              <a:spLocks noChangeArrowheads="1"/>
            </p:cNvSpPr>
            <p:nvPr/>
          </p:nvSpPr>
          <p:spPr bwMode="auto">
            <a:xfrm>
              <a:off x="1219200" y="3552489"/>
              <a:ext cx="2044700" cy="142897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 smtClean="0">
                  <a:latin typeface="Myriad Pro" pitchFamily="34" charset="0"/>
                </a:rPr>
                <a:t>ON / OFF</a:t>
              </a:r>
              <a:endParaRPr lang="en-US" altLang="ko-KR" sz="600" dirty="0">
                <a:latin typeface="Myriad Pro" pitchFamily="34" charset="0"/>
              </a:endParaRPr>
            </a:p>
          </p:txBody>
        </p:sp>
        <p:sp>
          <p:nvSpPr>
            <p:cNvPr id="2156" name="Rectangle 521"/>
            <p:cNvSpPr>
              <a:spLocks noChangeArrowheads="1"/>
            </p:cNvSpPr>
            <p:nvPr/>
          </p:nvSpPr>
          <p:spPr bwMode="auto">
            <a:xfrm>
              <a:off x="358775" y="3552489"/>
              <a:ext cx="858838" cy="142897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 smtClean="0">
                  <a:latin typeface="Myriad Pro" pitchFamily="34" charset="0"/>
                </a:rPr>
                <a:t>Defog</a:t>
              </a:r>
              <a:endParaRPr lang="en-US" altLang="ko-KR" sz="600" dirty="0">
                <a:latin typeface="Myriad Pro" pitchFamily="34" charset="0"/>
              </a:endParaRPr>
            </a:p>
          </p:txBody>
        </p:sp>
        <p:sp>
          <p:nvSpPr>
            <p:cNvPr id="2157" name="Line 523"/>
            <p:cNvSpPr>
              <a:spLocks noChangeShapeType="1"/>
            </p:cNvSpPr>
            <p:nvPr/>
          </p:nvSpPr>
          <p:spPr bwMode="auto">
            <a:xfrm>
              <a:off x="358775" y="3692211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" name="Rectangle 535"/>
            <p:cNvSpPr>
              <a:spLocks noChangeArrowheads="1"/>
            </p:cNvSpPr>
            <p:nvPr/>
          </p:nvSpPr>
          <p:spPr bwMode="auto">
            <a:xfrm>
              <a:off x="1219200" y="2838796"/>
              <a:ext cx="2019300" cy="142897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AUTO / BW / COLOR / EXT (Selectable)</a:t>
              </a:r>
            </a:p>
          </p:txBody>
        </p:sp>
        <p:sp>
          <p:nvSpPr>
            <p:cNvPr id="2159" name="Rectangle 536"/>
            <p:cNvSpPr>
              <a:spLocks noChangeArrowheads="1"/>
            </p:cNvSpPr>
            <p:nvPr/>
          </p:nvSpPr>
          <p:spPr bwMode="auto">
            <a:xfrm>
              <a:off x="358775" y="2838796"/>
              <a:ext cx="858838" cy="142897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Day &amp; Night</a:t>
              </a:r>
            </a:p>
          </p:txBody>
        </p:sp>
        <p:sp>
          <p:nvSpPr>
            <p:cNvPr id="2160" name="Line 472"/>
            <p:cNvSpPr>
              <a:spLocks noChangeShapeType="1"/>
            </p:cNvSpPr>
            <p:nvPr/>
          </p:nvSpPr>
          <p:spPr bwMode="auto">
            <a:xfrm>
              <a:off x="358775" y="2838796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" name="Line 537"/>
            <p:cNvSpPr>
              <a:spLocks noChangeShapeType="1"/>
            </p:cNvSpPr>
            <p:nvPr/>
          </p:nvSpPr>
          <p:spPr bwMode="auto">
            <a:xfrm>
              <a:off x="358775" y="2983281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" name="Line 532"/>
            <p:cNvSpPr>
              <a:spLocks noChangeShapeType="1"/>
            </p:cNvSpPr>
            <p:nvPr/>
          </p:nvSpPr>
          <p:spPr bwMode="auto">
            <a:xfrm flipV="1">
              <a:off x="3489325" y="642937"/>
              <a:ext cx="0" cy="49053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" name="Line 533"/>
            <p:cNvSpPr>
              <a:spLocks noChangeShapeType="1"/>
            </p:cNvSpPr>
            <p:nvPr/>
          </p:nvSpPr>
          <p:spPr bwMode="auto">
            <a:xfrm flipV="1">
              <a:off x="1214438" y="782659"/>
              <a:ext cx="0" cy="4765654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" name="Line 534"/>
            <p:cNvSpPr>
              <a:spLocks noChangeShapeType="1"/>
            </p:cNvSpPr>
            <p:nvPr/>
          </p:nvSpPr>
          <p:spPr bwMode="auto">
            <a:xfrm flipV="1">
              <a:off x="358775" y="642934"/>
              <a:ext cx="0" cy="49077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" name="Line 523"/>
            <p:cNvSpPr>
              <a:spLocks noChangeShapeType="1"/>
            </p:cNvSpPr>
            <p:nvPr/>
          </p:nvSpPr>
          <p:spPr bwMode="auto">
            <a:xfrm>
              <a:off x="358775" y="3554077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" name="Line 522"/>
            <p:cNvSpPr>
              <a:spLocks noChangeShapeType="1"/>
            </p:cNvSpPr>
            <p:nvPr/>
          </p:nvSpPr>
          <p:spPr bwMode="auto">
            <a:xfrm>
              <a:off x="358775" y="3414355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" name="Line 465"/>
            <p:cNvSpPr>
              <a:spLocks noChangeShapeType="1"/>
            </p:cNvSpPr>
            <p:nvPr/>
          </p:nvSpPr>
          <p:spPr bwMode="auto">
            <a:xfrm>
              <a:off x="358775" y="4834597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" name="Line 530"/>
            <p:cNvSpPr>
              <a:spLocks noChangeShapeType="1"/>
            </p:cNvSpPr>
            <p:nvPr/>
          </p:nvSpPr>
          <p:spPr bwMode="auto">
            <a:xfrm>
              <a:off x="358775" y="4547214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" name="Line 466"/>
            <p:cNvSpPr>
              <a:spLocks noChangeShapeType="1"/>
            </p:cNvSpPr>
            <p:nvPr/>
          </p:nvSpPr>
          <p:spPr bwMode="auto">
            <a:xfrm>
              <a:off x="358775" y="4688524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" name="Line 466"/>
            <p:cNvSpPr>
              <a:spLocks noChangeShapeType="1"/>
            </p:cNvSpPr>
            <p:nvPr/>
          </p:nvSpPr>
          <p:spPr bwMode="auto">
            <a:xfrm>
              <a:off x="358775" y="4979082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" name="Line 467"/>
            <p:cNvSpPr>
              <a:spLocks noChangeShapeType="1"/>
            </p:cNvSpPr>
            <p:nvPr/>
          </p:nvSpPr>
          <p:spPr bwMode="auto">
            <a:xfrm>
              <a:off x="358775" y="5120392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" name="Line 468"/>
            <p:cNvSpPr>
              <a:spLocks noChangeShapeType="1"/>
            </p:cNvSpPr>
            <p:nvPr/>
          </p:nvSpPr>
          <p:spPr bwMode="auto">
            <a:xfrm>
              <a:off x="358775" y="5263289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4" name="Line 474"/>
            <p:cNvSpPr>
              <a:spLocks noChangeShapeType="1"/>
            </p:cNvSpPr>
            <p:nvPr/>
          </p:nvSpPr>
          <p:spPr bwMode="auto">
            <a:xfrm>
              <a:off x="358775" y="1211712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8" name="Line 471"/>
            <p:cNvSpPr>
              <a:spLocks noChangeShapeType="1"/>
            </p:cNvSpPr>
            <p:nvPr/>
          </p:nvSpPr>
          <p:spPr bwMode="auto">
            <a:xfrm>
              <a:off x="358775" y="1501118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9" name="Line 474"/>
            <p:cNvSpPr>
              <a:spLocks noChangeShapeType="1"/>
            </p:cNvSpPr>
            <p:nvPr/>
          </p:nvSpPr>
          <p:spPr bwMode="auto">
            <a:xfrm>
              <a:off x="358775" y="1645168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30808" y="1170940"/>
            <a:ext cx="225742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Line 8"/>
          <p:cNvSpPr>
            <a:spLocks noChangeShapeType="1"/>
          </p:cNvSpPr>
          <p:nvPr/>
        </p:nvSpPr>
        <p:spPr bwMode="auto">
          <a:xfrm>
            <a:off x="3598863" y="360363"/>
            <a:ext cx="0" cy="6838950"/>
          </a:xfrm>
          <a:prstGeom prst="line">
            <a:avLst/>
          </a:prstGeom>
          <a:noFill/>
          <a:ln w="63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grpSp>
        <p:nvGrpSpPr>
          <p:cNvPr id="3076" name="Group 143"/>
          <p:cNvGrpSpPr>
            <a:grpSpLocks/>
          </p:cNvGrpSpPr>
          <p:nvPr/>
        </p:nvGrpSpPr>
        <p:grpSpPr bwMode="auto">
          <a:xfrm>
            <a:off x="360363" y="360363"/>
            <a:ext cx="2316162" cy="193675"/>
            <a:chOff x="227" y="227"/>
            <a:chExt cx="1459" cy="122"/>
          </a:xfrm>
        </p:grpSpPr>
        <p:sp>
          <p:nvSpPr>
            <p:cNvPr id="3144" name="Text Box 14"/>
            <p:cNvSpPr txBox="1">
              <a:spLocks noChangeArrowheads="1"/>
            </p:cNvSpPr>
            <p:nvPr/>
          </p:nvSpPr>
          <p:spPr bwMode="auto">
            <a:xfrm>
              <a:off x="298" y="227"/>
              <a:ext cx="966" cy="1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1879600">
                <a:spcBef>
                  <a:spcPct val="50000"/>
                </a:spcBef>
              </a:pPr>
              <a:r>
                <a:rPr lang="en-US" altLang="ko-KR" sz="1200" b="1">
                  <a:latin typeface="Myriad Pro" pitchFamily="34" charset="0"/>
                  <a:ea typeface="맑은 고딕" pitchFamily="50" charset="-127"/>
                </a:rPr>
                <a:t>PRECAUTIONS</a:t>
              </a:r>
            </a:p>
          </p:txBody>
        </p:sp>
        <p:grpSp>
          <p:nvGrpSpPr>
            <p:cNvPr id="3145" name="Group 142"/>
            <p:cNvGrpSpPr>
              <a:grpSpLocks/>
            </p:cNvGrpSpPr>
            <p:nvPr/>
          </p:nvGrpSpPr>
          <p:grpSpPr bwMode="auto">
            <a:xfrm>
              <a:off x="227" y="238"/>
              <a:ext cx="1459" cy="111"/>
              <a:chOff x="227" y="238"/>
              <a:chExt cx="1459" cy="111"/>
            </a:xfrm>
          </p:grpSpPr>
          <p:sp>
            <p:nvSpPr>
              <p:cNvPr id="3146" name="Rectangle 13"/>
              <p:cNvSpPr>
                <a:spLocks noChangeArrowheads="1"/>
              </p:cNvSpPr>
              <p:nvPr/>
            </p:nvSpPr>
            <p:spPr bwMode="auto">
              <a:xfrm>
                <a:off x="227" y="238"/>
                <a:ext cx="44" cy="111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147" name="Line 15"/>
              <p:cNvSpPr>
                <a:spLocks noChangeShapeType="1"/>
              </p:cNvSpPr>
              <p:nvPr/>
            </p:nvSpPr>
            <p:spPr bwMode="auto">
              <a:xfrm>
                <a:off x="232" y="347"/>
                <a:ext cx="145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sp>
        <p:nvSpPr>
          <p:cNvPr id="3077" name="Line 100"/>
          <p:cNvSpPr>
            <a:spLocks noChangeShapeType="1"/>
          </p:cNvSpPr>
          <p:nvPr/>
        </p:nvSpPr>
        <p:spPr bwMode="auto">
          <a:xfrm>
            <a:off x="7092950" y="360363"/>
            <a:ext cx="0" cy="6838950"/>
          </a:xfrm>
          <a:prstGeom prst="line">
            <a:avLst/>
          </a:prstGeom>
          <a:noFill/>
          <a:ln w="63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078" name="Text Box 101"/>
          <p:cNvSpPr txBox="1">
            <a:spLocks noChangeArrowheads="1"/>
          </p:cNvSpPr>
          <p:nvPr/>
        </p:nvSpPr>
        <p:spPr bwMode="auto">
          <a:xfrm>
            <a:off x="358775" y="655638"/>
            <a:ext cx="3133725" cy="4095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Do not install the camera in extreme temperature conditions.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Only use the camera under conditions where temperatures are 		between -10°Cand +50°C. Be especially careful to provide ventilation 		when operating under high temperatures.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Do not install or use the camera in an environment where the 	humidity is high.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It can cause the image quality to be poor.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Do not install the camera under unstable lighting conditions.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Severe lighting change or flicker can cause the camera to work 		improperly.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Never use the camera close to a gas or oil leak.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It can cause malfunctions to occur.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Do not disassemble the camera.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There are no user-serviceable parts inside it.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Do not touch the front lens of the camera.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It is one of the most important parts of the camera. Be careful not to be 		stained by fingerprint.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Never keep the camera face to strong light directly.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It can damage the image sensor.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Do not drop the camera or subject them to physical shocks.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It can cause malfunctions to occur.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Do not expose the camera to rain or spill beverage on it.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If it gets wet, wipe it dry immediately. Liquids can contain minerals that 		corrode the electronic components.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Do not expose the camera to radioactivity.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If exposed to radioactivity the image sensor will fail.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/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* NOTE *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If the camera is exposed to spotlight or object reflecting  strong light, 	smear or blooming may occur.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Please check that the power satisfies the normal specification before 	connecting the camera.</a:t>
            </a:r>
          </a:p>
        </p:txBody>
      </p:sp>
      <p:grpSp>
        <p:nvGrpSpPr>
          <p:cNvPr id="3079" name="Group 145"/>
          <p:cNvGrpSpPr>
            <a:grpSpLocks/>
          </p:cNvGrpSpPr>
          <p:nvPr/>
        </p:nvGrpSpPr>
        <p:grpSpPr bwMode="auto">
          <a:xfrm>
            <a:off x="3708400" y="360363"/>
            <a:ext cx="3028950" cy="193675"/>
            <a:chOff x="2336" y="227"/>
            <a:chExt cx="1908" cy="122"/>
          </a:xfrm>
        </p:grpSpPr>
        <p:sp>
          <p:nvSpPr>
            <p:cNvPr id="3140" name="Text Box 118"/>
            <p:cNvSpPr txBox="1">
              <a:spLocks noChangeArrowheads="1"/>
            </p:cNvSpPr>
            <p:nvPr/>
          </p:nvSpPr>
          <p:spPr bwMode="auto">
            <a:xfrm>
              <a:off x="2407" y="227"/>
              <a:ext cx="1837" cy="1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1879600">
                <a:spcBef>
                  <a:spcPct val="50000"/>
                </a:spcBef>
              </a:pPr>
              <a:r>
                <a:rPr lang="en-US" altLang="ko-KR" sz="1200" b="1">
                  <a:latin typeface="Myriad Pro" pitchFamily="34" charset="0"/>
                  <a:ea typeface="맑은 고딕" pitchFamily="50" charset="-127"/>
                </a:rPr>
                <a:t>NAME OF EACH PART</a:t>
              </a:r>
            </a:p>
          </p:txBody>
        </p:sp>
        <p:grpSp>
          <p:nvGrpSpPr>
            <p:cNvPr id="3141" name="Group 144"/>
            <p:cNvGrpSpPr>
              <a:grpSpLocks/>
            </p:cNvGrpSpPr>
            <p:nvPr/>
          </p:nvGrpSpPr>
          <p:grpSpPr bwMode="auto">
            <a:xfrm>
              <a:off x="2336" y="238"/>
              <a:ext cx="1459" cy="111"/>
              <a:chOff x="2336" y="238"/>
              <a:chExt cx="1459" cy="111"/>
            </a:xfrm>
          </p:grpSpPr>
          <p:sp>
            <p:nvSpPr>
              <p:cNvPr id="3142" name="Rectangle 117"/>
              <p:cNvSpPr>
                <a:spLocks noChangeArrowheads="1"/>
              </p:cNvSpPr>
              <p:nvPr/>
            </p:nvSpPr>
            <p:spPr bwMode="auto">
              <a:xfrm>
                <a:off x="2336" y="238"/>
                <a:ext cx="44" cy="111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143" name="Line 119"/>
              <p:cNvSpPr>
                <a:spLocks noChangeShapeType="1"/>
              </p:cNvSpPr>
              <p:nvPr/>
            </p:nvSpPr>
            <p:spPr bwMode="auto">
              <a:xfrm>
                <a:off x="2341" y="347"/>
                <a:ext cx="1454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sp>
        <p:nvSpPr>
          <p:cNvPr id="3080" name="Rectangle 155"/>
          <p:cNvSpPr>
            <a:spLocks noChangeArrowheads="1"/>
          </p:cNvSpPr>
          <p:nvPr/>
        </p:nvSpPr>
        <p:spPr bwMode="auto">
          <a:xfrm>
            <a:off x="3971925" y="1658938"/>
            <a:ext cx="195263" cy="13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728663">
              <a:lnSpc>
                <a:spcPts val="1050"/>
              </a:lnSpc>
              <a:spcBef>
                <a:spcPct val="20000"/>
              </a:spcBef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</a:rPr>
              <a:t>Lens</a:t>
            </a:r>
            <a:endParaRPr lang="en-US" altLang="ko-KR" sz="800" dirty="0">
              <a:latin typeface="Myriad Pro" pitchFamily="34" charset="0"/>
            </a:endParaRPr>
          </a:p>
        </p:txBody>
      </p:sp>
      <p:sp>
        <p:nvSpPr>
          <p:cNvPr id="3081" name="Rectangle 157"/>
          <p:cNvSpPr>
            <a:spLocks noChangeArrowheads="1"/>
          </p:cNvSpPr>
          <p:nvPr/>
        </p:nvSpPr>
        <p:spPr bwMode="auto">
          <a:xfrm>
            <a:off x="6130925" y="1020763"/>
            <a:ext cx="319088" cy="14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728663">
              <a:lnSpc>
                <a:spcPts val="1050"/>
              </a:lnSpc>
              <a:spcBef>
                <a:spcPct val="20000"/>
              </a:spcBef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</a:rPr>
              <a:t>Bracket</a:t>
            </a:r>
            <a:endParaRPr lang="en-US" altLang="ko-KR" sz="800" dirty="0">
              <a:latin typeface="Myriad Pro" pitchFamily="34" charset="0"/>
            </a:endParaRPr>
          </a:p>
        </p:txBody>
      </p:sp>
      <p:sp>
        <p:nvSpPr>
          <p:cNvPr id="3083" name="Rectangle 157"/>
          <p:cNvSpPr>
            <a:spLocks noChangeArrowheads="1"/>
          </p:cNvSpPr>
          <p:nvPr/>
        </p:nvSpPr>
        <p:spPr bwMode="auto">
          <a:xfrm>
            <a:off x="6124575" y="1417638"/>
            <a:ext cx="420688" cy="13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728663">
              <a:lnSpc>
                <a:spcPts val="1050"/>
              </a:lnSpc>
              <a:spcBef>
                <a:spcPct val="20000"/>
              </a:spcBef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</a:rPr>
              <a:t>Sunshield</a:t>
            </a:r>
            <a:endParaRPr lang="en-US" altLang="ko-KR" sz="800" dirty="0">
              <a:latin typeface="Myriad Pro" pitchFamily="34" charset="0"/>
            </a:endParaRPr>
          </a:p>
        </p:txBody>
      </p:sp>
      <p:sp>
        <p:nvSpPr>
          <p:cNvPr id="3086" name="Rectangle 155"/>
          <p:cNvSpPr>
            <a:spLocks noChangeArrowheads="1"/>
          </p:cNvSpPr>
          <p:nvPr/>
        </p:nvSpPr>
        <p:spPr bwMode="auto">
          <a:xfrm>
            <a:off x="3940175" y="1916113"/>
            <a:ext cx="268288" cy="13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728663">
              <a:lnSpc>
                <a:spcPts val="1050"/>
              </a:lnSpc>
              <a:spcBef>
                <a:spcPct val="20000"/>
              </a:spcBef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</a:rPr>
              <a:t>IR LED</a:t>
            </a:r>
            <a:endParaRPr lang="en-US" altLang="ko-KR" sz="800" dirty="0">
              <a:latin typeface="Myriad Pro" pitchFamily="34" charset="0"/>
            </a:endParaRPr>
          </a:p>
        </p:txBody>
      </p:sp>
      <p:sp>
        <p:nvSpPr>
          <p:cNvPr id="3088" name="Rectangle 157"/>
          <p:cNvSpPr>
            <a:spLocks noChangeArrowheads="1"/>
          </p:cNvSpPr>
          <p:nvPr/>
        </p:nvSpPr>
        <p:spPr bwMode="auto">
          <a:xfrm>
            <a:off x="6127750" y="1835150"/>
            <a:ext cx="290513" cy="1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728663">
              <a:lnSpc>
                <a:spcPts val="1050"/>
              </a:lnSpc>
              <a:spcBef>
                <a:spcPct val="20000"/>
              </a:spcBef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</a:rPr>
              <a:t>Sensor</a:t>
            </a:r>
            <a:endParaRPr lang="en-US" altLang="ko-KR" sz="800" dirty="0">
              <a:latin typeface="Myriad Pro" pitchFamily="34" charset="0"/>
            </a:endParaRPr>
          </a:p>
        </p:txBody>
      </p:sp>
      <p:sp>
        <p:nvSpPr>
          <p:cNvPr id="3089" name="Line 158"/>
          <p:cNvSpPr>
            <a:spLocks noChangeShapeType="1"/>
          </p:cNvSpPr>
          <p:nvPr/>
        </p:nvSpPr>
        <p:spPr bwMode="auto">
          <a:xfrm>
            <a:off x="4986338" y="1700213"/>
            <a:ext cx="661987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 type="triangle" w="sm" len="med"/>
            <a:tailEnd/>
          </a:ln>
        </p:spPr>
        <p:txBody>
          <a:bodyPr/>
          <a:lstStyle/>
          <a:p>
            <a:endParaRPr lang="ko-KR" altLang="en-US"/>
          </a:p>
        </p:txBody>
      </p:sp>
      <p:grpSp>
        <p:nvGrpSpPr>
          <p:cNvPr id="3090" name="Group 150"/>
          <p:cNvGrpSpPr>
            <a:grpSpLocks/>
          </p:cNvGrpSpPr>
          <p:nvPr/>
        </p:nvGrpSpPr>
        <p:grpSpPr bwMode="auto">
          <a:xfrm>
            <a:off x="7199313" y="360363"/>
            <a:ext cx="2316162" cy="193675"/>
            <a:chOff x="4535" y="2747"/>
            <a:chExt cx="1459" cy="122"/>
          </a:xfrm>
        </p:grpSpPr>
        <p:sp>
          <p:nvSpPr>
            <p:cNvPr id="3136" name="Text Box 106"/>
            <p:cNvSpPr txBox="1">
              <a:spLocks noChangeArrowheads="1"/>
            </p:cNvSpPr>
            <p:nvPr/>
          </p:nvSpPr>
          <p:spPr bwMode="auto">
            <a:xfrm>
              <a:off x="4606" y="2747"/>
              <a:ext cx="966" cy="1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1879600">
                <a:spcBef>
                  <a:spcPct val="50000"/>
                </a:spcBef>
              </a:pPr>
              <a:r>
                <a:rPr lang="en-US" altLang="ko-KR" sz="1200" b="1">
                  <a:latin typeface="Myriad Pro" pitchFamily="34" charset="0"/>
                  <a:ea typeface="맑은 고딕" pitchFamily="50" charset="-127"/>
                </a:rPr>
                <a:t>DIMENSION</a:t>
              </a:r>
            </a:p>
          </p:txBody>
        </p:sp>
        <p:grpSp>
          <p:nvGrpSpPr>
            <p:cNvPr id="3137" name="Group 138"/>
            <p:cNvGrpSpPr>
              <a:grpSpLocks/>
            </p:cNvGrpSpPr>
            <p:nvPr/>
          </p:nvGrpSpPr>
          <p:grpSpPr bwMode="auto">
            <a:xfrm>
              <a:off x="4535" y="2758"/>
              <a:ext cx="1459" cy="111"/>
              <a:chOff x="4535" y="2758"/>
              <a:chExt cx="1459" cy="111"/>
            </a:xfrm>
          </p:grpSpPr>
          <p:sp>
            <p:nvSpPr>
              <p:cNvPr id="3138" name="Rectangle 105"/>
              <p:cNvSpPr>
                <a:spLocks noChangeArrowheads="1"/>
              </p:cNvSpPr>
              <p:nvPr/>
            </p:nvSpPr>
            <p:spPr bwMode="auto">
              <a:xfrm>
                <a:off x="4535" y="2758"/>
                <a:ext cx="44" cy="111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139" name="Line 107"/>
              <p:cNvSpPr>
                <a:spLocks noChangeShapeType="1"/>
              </p:cNvSpPr>
              <p:nvPr/>
            </p:nvSpPr>
            <p:spPr bwMode="auto">
              <a:xfrm>
                <a:off x="4540" y="2867"/>
                <a:ext cx="145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grpSp>
        <p:nvGrpSpPr>
          <p:cNvPr id="3093" name="Group 151"/>
          <p:cNvGrpSpPr>
            <a:grpSpLocks/>
          </p:cNvGrpSpPr>
          <p:nvPr/>
        </p:nvGrpSpPr>
        <p:grpSpPr bwMode="auto">
          <a:xfrm>
            <a:off x="360363" y="5278438"/>
            <a:ext cx="2316162" cy="193675"/>
            <a:chOff x="227" y="3205"/>
            <a:chExt cx="1459" cy="122"/>
          </a:xfrm>
        </p:grpSpPr>
        <p:sp>
          <p:nvSpPr>
            <p:cNvPr id="3132" name="Text Box 103"/>
            <p:cNvSpPr txBox="1">
              <a:spLocks noChangeArrowheads="1"/>
            </p:cNvSpPr>
            <p:nvPr/>
          </p:nvSpPr>
          <p:spPr bwMode="auto">
            <a:xfrm>
              <a:off x="298" y="3205"/>
              <a:ext cx="966" cy="1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1879600">
                <a:spcBef>
                  <a:spcPct val="50000"/>
                </a:spcBef>
              </a:pPr>
              <a:r>
                <a:rPr lang="en-US" altLang="ko-KR" sz="1200" b="1">
                  <a:latin typeface="Myriad Pro" pitchFamily="34" charset="0"/>
                  <a:ea typeface="맑은 고딕" pitchFamily="50" charset="-127"/>
                </a:rPr>
                <a:t>COMPOSITION</a:t>
              </a:r>
            </a:p>
          </p:txBody>
        </p:sp>
        <p:grpSp>
          <p:nvGrpSpPr>
            <p:cNvPr id="3133" name="Group 141"/>
            <p:cNvGrpSpPr>
              <a:grpSpLocks/>
            </p:cNvGrpSpPr>
            <p:nvPr/>
          </p:nvGrpSpPr>
          <p:grpSpPr bwMode="auto">
            <a:xfrm>
              <a:off x="227" y="3216"/>
              <a:ext cx="1459" cy="111"/>
              <a:chOff x="227" y="3216"/>
              <a:chExt cx="1459" cy="111"/>
            </a:xfrm>
          </p:grpSpPr>
          <p:sp>
            <p:nvSpPr>
              <p:cNvPr id="3134" name="Rectangle 102"/>
              <p:cNvSpPr>
                <a:spLocks noChangeArrowheads="1"/>
              </p:cNvSpPr>
              <p:nvPr/>
            </p:nvSpPr>
            <p:spPr bwMode="auto">
              <a:xfrm>
                <a:off x="227" y="3216"/>
                <a:ext cx="44" cy="111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135" name="Line 104"/>
              <p:cNvSpPr>
                <a:spLocks noChangeShapeType="1"/>
              </p:cNvSpPr>
              <p:nvPr/>
            </p:nvSpPr>
            <p:spPr bwMode="auto">
              <a:xfrm>
                <a:off x="232" y="3325"/>
                <a:ext cx="145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pic>
        <p:nvPicPr>
          <p:cNvPr id="3094" name="Picture 189" descr="벽고정나사(3ea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9900" y="6634163"/>
            <a:ext cx="457200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6" name="Picture 187" descr="Video cab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1702451">
            <a:off x="1011238" y="5862638"/>
            <a:ext cx="854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7" name="Picture 188" descr="Power cabl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1703002">
            <a:off x="1814513" y="5889625"/>
            <a:ext cx="83185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8" name="Picture 190" descr="무제-5 사본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93813" y="6502400"/>
            <a:ext cx="4826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9" name="Rectangle 191"/>
          <p:cNvSpPr>
            <a:spLocks noChangeArrowheads="1"/>
          </p:cNvSpPr>
          <p:nvPr/>
        </p:nvSpPr>
        <p:spPr bwMode="auto">
          <a:xfrm>
            <a:off x="517525" y="6253163"/>
            <a:ext cx="325438" cy="10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696913">
              <a:lnSpc>
                <a:spcPct val="8500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Camera</a:t>
            </a:r>
          </a:p>
        </p:txBody>
      </p:sp>
      <p:sp>
        <p:nvSpPr>
          <p:cNvPr id="3100" name="Rectangle 192"/>
          <p:cNvSpPr>
            <a:spLocks noChangeArrowheads="1"/>
          </p:cNvSpPr>
          <p:nvPr/>
        </p:nvSpPr>
        <p:spPr bwMode="auto">
          <a:xfrm>
            <a:off x="1263650" y="6253163"/>
            <a:ext cx="563563" cy="10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696913">
              <a:lnSpc>
                <a:spcPct val="8500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HD-SDI cable</a:t>
            </a:r>
          </a:p>
        </p:txBody>
      </p:sp>
      <p:sp>
        <p:nvSpPr>
          <p:cNvPr id="3101" name="Rectangle 193"/>
          <p:cNvSpPr>
            <a:spLocks noChangeArrowheads="1"/>
          </p:cNvSpPr>
          <p:nvPr/>
        </p:nvSpPr>
        <p:spPr bwMode="auto">
          <a:xfrm>
            <a:off x="2054225" y="6253163"/>
            <a:ext cx="517525" cy="10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696913">
              <a:lnSpc>
                <a:spcPct val="8500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Power cable</a:t>
            </a:r>
          </a:p>
        </p:txBody>
      </p:sp>
      <p:sp>
        <p:nvSpPr>
          <p:cNvPr id="3102" name="Rectangle 194"/>
          <p:cNvSpPr>
            <a:spLocks noChangeArrowheads="1"/>
          </p:cNvSpPr>
          <p:nvPr/>
        </p:nvSpPr>
        <p:spPr bwMode="auto">
          <a:xfrm>
            <a:off x="554038" y="6989763"/>
            <a:ext cx="255587" cy="10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696913">
              <a:lnSpc>
                <a:spcPct val="8500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Screw</a:t>
            </a:r>
          </a:p>
        </p:txBody>
      </p:sp>
      <p:sp>
        <p:nvSpPr>
          <p:cNvPr id="3103" name="Rectangle 195"/>
          <p:cNvSpPr>
            <a:spLocks noChangeArrowheads="1"/>
          </p:cNvSpPr>
          <p:nvPr/>
        </p:nvSpPr>
        <p:spPr bwMode="auto">
          <a:xfrm>
            <a:off x="1355725" y="6989763"/>
            <a:ext cx="315913" cy="10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696913">
              <a:lnSpc>
                <a:spcPct val="8500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Manual</a:t>
            </a:r>
          </a:p>
        </p:txBody>
      </p:sp>
      <p:pic>
        <p:nvPicPr>
          <p:cNvPr id="3105" name="Picture 3" descr="J:\HT Vision\Work source\Manual source\Cable\RS-485 cable.t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-1800000">
            <a:off x="2646363" y="5911850"/>
            <a:ext cx="863600" cy="5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06" name="Rectangle 193"/>
          <p:cNvSpPr>
            <a:spLocks noChangeArrowheads="1"/>
          </p:cNvSpPr>
          <p:nvPr/>
        </p:nvSpPr>
        <p:spPr bwMode="auto">
          <a:xfrm>
            <a:off x="2851150" y="6253163"/>
            <a:ext cx="549275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696913">
              <a:lnSpc>
                <a:spcPct val="8500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RS-485 cable</a:t>
            </a:r>
            <a:b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(Option)</a:t>
            </a:r>
          </a:p>
        </p:txBody>
      </p:sp>
      <p:sp>
        <p:nvSpPr>
          <p:cNvPr id="3109" name="Text Box 871"/>
          <p:cNvSpPr txBox="1">
            <a:spLocks noChangeArrowheads="1"/>
          </p:cNvSpPr>
          <p:nvPr/>
        </p:nvSpPr>
        <p:spPr bwMode="auto">
          <a:xfrm>
            <a:off x="3708400" y="5292725"/>
            <a:ext cx="3135313" cy="1084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07950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a.	SET</a:t>
            </a: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 : </a:t>
            </a:r>
            <a:b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	Displays the menu on the screen. Press this switch to confirm status or 		after changing a selected item.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07950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b.	UP / DOWN</a:t>
            </a: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 : </a:t>
            </a:r>
            <a:b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	Used to move the cursor up or down in the menu screen to select a 		desired menu item.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07950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c.	LEFT / RIGHT</a:t>
            </a: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 : </a:t>
            </a:r>
            <a:b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	Used to move the cursor left or right in the menu screen or to change 		the value of the selected item.</a:t>
            </a:r>
          </a:p>
        </p:txBody>
      </p:sp>
      <p:grpSp>
        <p:nvGrpSpPr>
          <p:cNvPr id="3115" name="Group 148"/>
          <p:cNvGrpSpPr>
            <a:grpSpLocks/>
          </p:cNvGrpSpPr>
          <p:nvPr/>
        </p:nvGrpSpPr>
        <p:grpSpPr bwMode="auto">
          <a:xfrm>
            <a:off x="3708400" y="2468563"/>
            <a:ext cx="2316163" cy="193675"/>
            <a:chOff x="2336" y="1873"/>
            <a:chExt cx="1459" cy="122"/>
          </a:xfrm>
        </p:grpSpPr>
        <p:sp>
          <p:nvSpPr>
            <p:cNvPr id="3124" name="Text Box 121"/>
            <p:cNvSpPr txBox="1">
              <a:spLocks noChangeArrowheads="1"/>
            </p:cNvSpPr>
            <p:nvPr/>
          </p:nvSpPr>
          <p:spPr bwMode="auto">
            <a:xfrm>
              <a:off x="2407" y="1873"/>
              <a:ext cx="1280" cy="11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1879600">
                <a:spcBef>
                  <a:spcPct val="50000"/>
                </a:spcBef>
              </a:pPr>
              <a:r>
                <a:rPr lang="en-US" altLang="ko-KR" sz="1200" b="1">
                  <a:latin typeface="Myriad Pro" pitchFamily="34" charset="0"/>
                  <a:ea typeface="맑은 고딕" pitchFamily="50" charset="-127"/>
                </a:rPr>
                <a:t>CABLE CONNECTION</a:t>
              </a:r>
            </a:p>
          </p:txBody>
        </p:sp>
        <p:grpSp>
          <p:nvGrpSpPr>
            <p:cNvPr id="3125" name="Group 140"/>
            <p:cNvGrpSpPr>
              <a:grpSpLocks/>
            </p:cNvGrpSpPr>
            <p:nvPr/>
          </p:nvGrpSpPr>
          <p:grpSpPr bwMode="auto">
            <a:xfrm>
              <a:off x="2336" y="1884"/>
              <a:ext cx="1459" cy="111"/>
              <a:chOff x="2336" y="1884"/>
              <a:chExt cx="1459" cy="111"/>
            </a:xfrm>
          </p:grpSpPr>
          <p:sp>
            <p:nvSpPr>
              <p:cNvPr id="3126" name="Rectangle 120"/>
              <p:cNvSpPr>
                <a:spLocks noChangeArrowheads="1"/>
              </p:cNvSpPr>
              <p:nvPr/>
            </p:nvSpPr>
            <p:spPr bwMode="auto">
              <a:xfrm>
                <a:off x="2336" y="1884"/>
                <a:ext cx="44" cy="111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127" name="Line 122"/>
              <p:cNvSpPr>
                <a:spLocks noChangeShapeType="1"/>
              </p:cNvSpPr>
              <p:nvPr/>
            </p:nvSpPr>
            <p:spPr bwMode="auto">
              <a:xfrm>
                <a:off x="2341" y="1993"/>
                <a:ext cx="1454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pic>
        <p:nvPicPr>
          <p:cNvPr id="3116" name="Picture 2" descr="J:\HT Vision\Work source\Manual source\Cable\Cable(Power, Video,Wired, RS485).t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46500" y="2771775"/>
            <a:ext cx="1257300" cy="52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17" name="Rectangle 128"/>
          <p:cNvSpPr>
            <a:spLocks noChangeArrowheads="1"/>
          </p:cNvSpPr>
          <p:nvPr/>
        </p:nvSpPr>
        <p:spPr bwMode="auto">
          <a:xfrm>
            <a:off x="5330825" y="3006725"/>
            <a:ext cx="650875" cy="10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696913">
              <a:lnSpc>
                <a:spcPct val="8500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HD-SDI output </a:t>
            </a:r>
            <a:endParaRPr lang="en-US" altLang="ko-KR" sz="800">
              <a:latin typeface="Myriad Pro" pitchFamily="34" charset="0"/>
            </a:endParaRPr>
          </a:p>
        </p:txBody>
      </p:sp>
      <p:sp>
        <p:nvSpPr>
          <p:cNvPr id="3118" name="Rectangle 129"/>
          <p:cNvSpPr>
            <a:spLocks noChangeArrowheads="1"/>
          </p:cNvSpPr>
          <p:nvPr/>
        </p:nvSpPr>
        <p:spPr bwMode="auto">
          <a:xfrm>
            <a:off x="5330825" y="2781300"/>
            <a:ext cx="908050" cy="10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696913">
              <a:lnSpc>
                <a:spcPct val="8500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Power input (DC 12V)</a:t>
            </a:r>
          </a:p>
        </p:txBody>
      </p:sp>
      <p:sp>
        <p:nvSpPr>
          <p:cNvPr id="3119" name="Line 130"/>
          <p:cNvSpPr>
            <a:spLocks noChangeShapeType="1"/>
          </p:cNvSpPr>
          <p:nvPr/>
        </p:nvSpPr>
        <p:spPr bwMode="auto">
          <a:xfrm>
            <a:off x="5013325" y="3046413"/>
            <a:ext cx="284163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 type="triangle" w="sm" len="med"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20" name="Line 131"/>
          <p:cNvSpPr>
            <a:spLocks noChangeShapeType="1"/>
          </p:cNvSpPr>
          <p:nvPr/>
        </p:nvSpPr>
        <p:spPr bwMode="auto">
          <a:xfrm>
            <a:off x="4933950" y="2825750"/>
            <a:ext cx="3635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 type="triangle" w="sm" len="med"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21" name="Rectangle 128"/>
          <p:cNvSpPr>
            <a:spLocks noChangeArrowheads="1"/>
          </p:cNvSpPr>
          <p:nvPr/>
        </p:nvSpPr>
        <p:spPr bwMode="auto">
          <a:xfrm>
            <a:off x="5330825" y="3203575"/>
            <a:ext cx="151606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696913">
              <a:lnSpc>
                <a:spcPct val="85000"/>
              </a:lnSpc>
              <a:spcBef>
                <a:spcPct val="20000"/>
              </a:spcBef>
            </a:pPr>
            <a:r>
              <a:rPr lang="en-US" altLang="ko-KR" sz="800">
                <a:latin typeface="Myriad Pro" pitchFamily="34" charset="0"/>
              </a:rPr>
              <a:t>Red : RS-485+ / Yellow : RS-485-</a:t>
            </a:r>
            <a:br>
              <a:rPr lang="en-US" altLang="ko-KR" sz="800">
                <a:latin typeface="Myriad Pro" pitchFamily="34" charset="0"/>
              </a:rPr>
            </a:br>
            <a:r>
              <a:rPr lang="en-US" altLang="ko-KR" sz="800">
                <a:latin typeface="Myriad Pro" pitchFamily="34" charset="0"/>
              </a:rPr>
              <a:t>White : Motion output / Black : GND</a:t>
            </a:r>
            <a:br>
              <a:rPr lang="en-US" altLang="ko-KR" sz="800">
                <a:latin typeface="Myriad Pro" pitchFamily="34" charset="0"/>
              </a:rPr>
            </a:br>
            <a:r>
              <a:rPr lang="en-US" altLang="ko-KR" sz="800">
                <a:latin typeface="Myriad Pro" pitchFamily="34" charset="0"/>
              </a:rPr>
              <a:t>(Option)</a:t>
            </a:r>
          </a:p>
        </p:txBody>
      </p:sp>
      <p:sp>
        <p:nvSpPr>
          <p:cNvPr id="3122" name="Line 130"/>
          <p:cNvSpPr>
            <a:spLocks noChangeShapeType="1"/>
          </p:cNvSpPr>
          <p:nvPr/>
        </p:nvSpPr>
        <p:spPr bwMode="auto">
          <a:xfrm>
            <a:off x="5013325" y="3243263"/>
            <a:ext cx="284163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 type="triangle" w="sm" len="med"/>
            <a:tailEnd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230428" y="748664"/>
            <a:ext cx="3244819" cy="1453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9" name="그림 78" descr="NEW-Fixed-IR54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15131" y="5608160"/>
            <a:ext cx="598818" cy="575946"/>
          </a:xfrm>
          <a:prstGeom prst="rect">
            <a:avLst/>
          </a:prstGeom>
        </p:spPr>
      </p:pic>
      <p:pic>
        <p:nvPicPr>
          <p:cNvPr id="80" name="그림 79" descr="NEW-Fixed-IR54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4383881" y="727393"/>
            <a:ext cx="1483519" cy="1426855"/>
          </a:xfrm>
          <a:prstGeom prst="rect">
            <a:avLst/>
          </a:prstGeom>
        </p:spPr>
      </p:pic>
      <p:cxnSp>
        <p:nvCxnSpPr>
          <p:cNvPr id="82" name="직선 화살표 연결선 81"/>
          <p:cNvCxnSpPr/>
          <p:nvPr/>
        </p:nvCxnSpPr>
        <p:spPr bwMode="auto">
          <a:xfrm flipV="1">
            <a:off x="4210050" y="1733550"/>
            <a:ext cx="628650" cy="635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7" name="직선 화살표 연결선 86"/>
          <p:cNvCxnSpPr/>
          <p:nvPr/>
        </p:nvCxnSpPr>
        <p:spPr bwMode="auto">
          <a:xfrm flipV="1">
            <a:off x="4213225" y="1978025"/>
            <a:ext cx="628650" cy="635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3" name="직선 화살표 연결선 92"/>
          <p:cNvCxnSpPr/>
          <p:nvPr/>
        </p:nvCxnSpPr>
        <p:spPr bwMode="auto">
          <a:xfrm rot="10800000">
            <a:off x="4918075" y="1898650"/>
            <a:ext cx="118745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4" name="직선 화살표 연결선 93"/>
          <p:cNvCxnSpPr/>
          <p:nvPr/>
        </p:nvCxnSpPr>
        <p:spPr bwMode="auto">
          <a:xfrm rot="10800000">
            <a:off x="5610226" y="1482725"/>
            <a:ext cx="492125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6" name="직선 화살표 연결선 95"/>
          <p:cNvCxnSpPr/>
          <p:nvPr/>
        </p:nvCxnSpPr>
        <p:spPr bwMode="auto">
          <a:xfrm rot="10800000">
            <a:off x="5610226" y="1089025"/>
            <a:ext cx="492125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74" name="그룹 110"/>
          <p:cNvGrpSpPr>
            <a:grpSpLocks/>
          </p:cNvGrpSpPr>
          <p:nvPr/>
        </p:nvGrpSpPr>
        <p:grpSpPr bwMode="auto">
          <a:xfrm>
            <a:off x="3675063" y="3951288"/>
            <a:ext cx="3335337" cy="1209675"/>
            <a:chOff x="7199312" y="360363"/>
            <a:chExt cx="3335605" cy="1209675"/>
          </a:xfrm>
        </p:grpSpPr>
        <p:grpSp>
          <p:nvGrpSpPr>
            <p:cNvPr id="75" name="Group 865"/>
            <p:cNvGrpSpPr>
              <a:grpSpLocks/>
            </p:cNvGrpSpPr>
            <p:nvPr/>
          </p:nvGrpSpPr>
          <p:grpSpPr bwMode="auto">
            <a:xfrm>
              <a:off x="7199312" y="360363"/>
              <a:ext cx="3335605" cy="193675"/>
              <a:chOff x="4535" y="1367"/>
              <a:chExt cx="1459" cy="122"/>
            </a:xfrm>
          </p:grpSpPr>
          <p:sp>
            <p:nvSpPr>
              <p:cNvPr id="103" name="Text Box 866"/>
              <p:cNvSpPr txBox="1">
                <a:spLocks noChangeArrowheads="1"/>
              </p:cNvSpPr>
              <p:nvPr/>
            </p:nvSpPr>
            <p:spPr bwMode="auto">
              <a:xfrm>
                <a:off x="4606" y="1367"/>
                <a:ext cx="1308" cy="116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lIns="0" tIns="0" rIns="0" bIns="0">
                <a:spAutoFit/>
              </a:bodyPr>
              <a:lstStyle/>
              <a:p>
                <a:pPr defTabSz="1879600">
                  <a:spcBef>
                    <a:spcPct val="50000"/>
                  </a:spcBef>
                </a:pPr>
                <a:r>
                  <a:rPr lang="en-US" altLang="ko-KR" sz="1200" b="1" dirty="0">
                    <a:latin typeface="Myriad Pro" pitchFamily="34" charset="0"/>
                    <a:ea typeface="맑은 고딕" pitchFamily="50" charset="-127"/>
                  </a:rPr>
                  <a:t>OSD CONTROL </a:t>
                </a:r>
                <a:r>
                  <a:rPr lang="en-US" altLang="ko-KR" sz="1100" b="1" dirty="0">
                    <a:latin typeface="Myriad Pro" pitchFamily="34" charset="0"/>
                    <a:ea typeface="맑은 고딕" pitchFamily="50" charset="-127"/>
                  </a:rPr>
                  <a:t>(Option- BOARD / CABLE)</a:t>
                </a:r>
              </a:p>
            </p:txBody>
          </p:sp>
          <p:grpSp>
            <p:nvGrpSpPr>
              <p:cNvPr id="104" name="Group 867"/>
              <p:cNvGrpSpPr>
                <a:grpSpLocks/>
              </p:cNvGrpSpPr>
              <p:nvPr/>
            </p:nvGrpSpPr>
            <p:grpSpPr bwMode="auto">
              <a:xfrm>
                <a:off x="4535" y="1378"/>
                <a:ext cx="1459" cy="111"/>
                <a:chOff x="4535" y="1378"/>
                <a:chExt cx="1459" cy="111"/>
              </a:xfrm>
            </p:grpSpPr>
            <p:sp>
              <p:nvSpPr>
                <p:cNvPr id="105" name="Rectangle 868"/>
                <p:cNvSpPr>
                  <a:spLocks noChangeArrowheads="1"/>
                </p:cNvSpPr>
                <p:nvPr/>
              </p:nvSpPr>
              <p:spPr bwMode="auto">
                <a:xfrm>
                  <a:off x="4535" y="1378"/>
                  <a:ext cx="44" cy="111"/>
                </a:xfrm>
                <a:prstGeom prst="rect">
                  <a:avLst/>
                </a:prstGeom>
                <a:solidFill>
                  <a:schemeClr val="tx1"/>
                </a:solidFill>
                <a:ln w="3175" algn="ctr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106" name="Line 869"/>
                <p:cNvSpPr>
                  <a:spLocks noChangeShapeType="1"/>
                </p:cNvSpPr>
                <p:nvPr/>
              </p:nvSpPr>
              <p:spPr bwMode="auto">
                <a:xfrm>
                  <a:off x="4540" y="1487"/>
                  <a:ext cx="145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ko-KR" altLang="en-US"/>
                </a:p>
              </p:txBody>
            </p:sp>
          </p:grpSp>
        </p:grpSp>
        <p:pic>
          <p:nvPicPr>
            <p:cNvPr id="76" name="Picture 2" descr="C:\Documents and Settings\손혁준\바탕 화면\무제-1.tif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7209173" y="679450"/>
              <a:ext cx="1735138" cy="854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7" name="Rectangle 159"/>
            <p:cNvSpPr>
              <a:spLocks noChangeArrowheads="1"/>
            </p:cNvSpPr>
            <p:nvPr/>
          </p:nvSpPr>
          <p:spPr bwMode="auto">
            <a:xfrm>
              <a:off x="9013714" y="676030"/>
              <a:ext cx="639762" cy="1317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728663">
                <a:lnSpc>
                  <a:spcPts val="1050"/>
                </a:lnSpc>
                <a:spcBef>
                  <a:spcPct val="20000"/>
                </a:spcBef>
              </a:pPr>
              <a:r>
                <a:rPr lang="en-US" altLang="ko-KR" sz="800">
                  <a:latin typeface="Myriad Pro" pitchFamily="34" charset="0"/>
                </a:rPr>
                <a:t>Video loop-out</a:t>
              </a:r>
            </a:p>
          </p:txBody>
        </p:sp>
        <p:sp>
          <p:nvSpPr>
            <p:cNvPr id="78" name="Line 160"/>
            <p:cNvSpPr>
              <a:spLocks noChangeShapeType="1"/>
            </p:cNvSpPr>
            <p:nvPr/>
          </p:nvSpPr>
          <p:spPr bwMode="auto">
            <a:xfrm flipV="1">
              <a:off x="8685458" y="759854"/>
              <a:ext cx="323313" cy="356159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triangle" w="sm" len="med"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1" name="모서리가 둥근 직사각형 167"/>
            <p:cNvSpPr>
              <a:spLocks noChangeArrowheads="1"/>
            </p:cNvSpPr>
            <p:nvPr/>
          </p:nvSpPr>
          <p:spPr bwMode="auto">
            <a:xfrm>
              <a:off x="7783938" y="898525"/>
              <a:ext cx="623888" cy="671513"/>
            </a:xfrm>
            <a:prstGeom prst="roundRect">
              <a:avLst>
                <a:gd name="adj" fmla="val 16667"/>
              </a:avLst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defTabSz="1042988"/>
              <a:endParaRPr lang="ko-KR" altLang="en-US"/>
            </a:p>
          </p:txBody>
        </p:sp>
        <p:sp>
          <p:nvSpPr>
            <p:cNvPr id="83" name="Rectangle 159"/>
            <p:cNvSpPr>
              <a:spLocks noChangeArrowheads="1"/>
            </p:cNvSpPr>
            <p:nvPr/>
          </p:nvSpPr>
          <p:spPr bwMode="auto">
            <a:xfrm>
              <a:off x="8721523" y="1374775"/>
              <a:ext cx="641350" cy="1317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728663">
                <a:lnSpc>
                  <a:spcPts val="1050"/>
                </a:lnSpc>
                <a:spcBef>
                  <a:spcPct val="20000"/>
                </a:spcBef>
              </a:pPr>
              <a:r>
                <a:rPr lang="en-US" altLang="ko-KR" sz="800">
                  <a:latin typeface="Myriad Pro" pitchFamily="34" charset="0"/>
                </a:rPr>
                <a:t>OSD Controller</a:t>
              </a:r>
            </a:p>
          </p:txBody>
        </p:sp>
        <p:sp>
          <p:nvSpPr>
            <p:cNvPr id="84" name="Line 160"/>
            <p:cNvSpPr>
              <a:spLocks noChangeShapeType="1"/>
            </p:cNvSpPr>
            <p:nvPr/>
          </p:nvSpPr>
          <p:spPr bwMode="auto">
            <a:xfrm>
              <a:off x="8496300" y="1452563"/>
              <a:ext cx="190500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triangle" w="sm" len="med"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5" name="모서리가 둥근 직사각형 84"/>
            <p:cNvSpPr/>
            <p:nvPr/>
          </p:nvSpPr>
          <p:spPr bwMode="auto">
            <a:xfrm>
              <a:off x="9785557" y="777875"/>
              <a:ext cx="477876" cy="614363"/>
            </a:xfrm>
            <a:prstGeom prst="roundRect">
              <a:avLst/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1042988">
                <a:defRPr/>
              </a:pPr>
              <a:endParaRPr lang="ko-KR" altLang="en-US">
                <a:latin typeface="굴림" charset="-127"/>
                <a:ea typeface="굴림" charset="-127"/>
              </a:endParaRPr>
            </a:p>
          </p:txBody>
        </p:sp>
        <p:sp>
          <p:nvSpPr>
            <p:cNvPr id="86" name="타원 85"/>
            <p:cNvSpPr/>
            <p:nvPr/>
          </p:nvSpPr>
          <p:spPr bwMode="auto">
            <a:xfrm>
              <a:off x="9946163" y="1004404"/>
              <a:ext cx="161362" cy="161362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1042988">
                <a:defRPr/>
              </a:pPr>
              <a:endParaRPr lang="ko-KR" altLang="en-US">
                <a:latin typeface="굴림" charset="-127"/>
                <a:ea typeface="굴림" charset="-127"/>
              </a:endParaRPr>
            </a:p>
          </p:txBody>
        </p:sp>
        <p:sp>
          <p:nvSpPr>
            <p:cNvPr id="88" name="Rectangle 159"/>
            <p:cNvSpPr>
              <a:spLocks noChangeArrowheads="1"/>
            </p:cNvSpPr>
            <p:nvPr/>
          </p:nvSpPr>
          <p:spPr bwMode="auto">
            <a:xfrm>
              <a:off x="9976481" y="870392"/>
              <a:ext cx="107402" cy="123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728663">
                <a:lnSpc>
                  <a:spcPts val="1050"/>
                </a:lnSpc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UP</a:t>
              </a:r>
            </a:p>
          </p:txBody>
        </p:sp>
        <p:sp>
          <p:nvSpPr>
            <p:cNvPr id="89" name="Rectangle 159"/>
            <p:cNvSpPr>
              <a:spLocks noChangeArrowheads="1"/>
            </p:cNvSpPr>
            <p:nvPr/>
          </p:nvSpPr>
          <p:spPr bwMode="auto">
            <a:xfrm>
              <a:off x="9913986" y="1148354"/>
              <a:ext cx="243656" cy="141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728663">
                <a:lnSpc>
                  <a:spcPts val="1050"/>
                </a:lnSpc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DOWN</a:t>
              </a:r>
            </a:p>
          </p:txBody>
        </p:sp>
        <p:sp>
          <p:nvSpPr>
            <p:cNvPr id="90" name="Rectangle 159"/>
            <p:cNvSpPr>
              <a:spLocks noChangeArrowheads="1"/>
            </p:cNvSpPr>
            <p:nvPr/>
          </p:nvSpPr>
          <p:spPr bwMode="auto">
            <a:xfrm>
              <a:off x="10140490" y="1001682"/>
              <a:ext cx="56106" cy="141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728663">
                <a:lnSpc>
                  <a:spcPts val="1050"/>
                </a:lnSpc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R</a:t>
              </a:r>
            </a:p>
          </p:txBody>
        </p:sp>
        <p:sp>
          <p:nvSpPr>
            <p:cNvPr id="91" name="Rectangle 159"/>
            <p:cNvSpPr>
              <a:spLocks noChangeArrowheads="1"/>
            </p:cNvSpPr>
            <p:nvPr/>
          </p:nvSpPr>
          <p:spPr bwMode="auto">
            <a:xfrm>
              <a:off x="9866519" y="1005311"/>
              <a:ext cx="43282" cy="123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728663">
                <a:lnSpc>
                  <a:spcPts val="1050"/>
                </a:lnSpc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L</a:t>
              </a:r>
            </a:p>
          </p:txBody>
        </p:sp>
        <p:sp>
          <p:nvSpPr>
            <p:cNvPr id="92" name="아래쪽 화살표 91"/>
            <p:cNvSpPr>
              <a:spLocks noChangeArrowheads="1"/>
            </p:cNvSpPr>
            <p:nvPr/>
          </p:nvSpPr>
          <p:spPr bwMode="auto">
            <a:xfrm>
              <a:off x="9997700" y="1273373"/>
              <a:ext cx="69610" cy="102093"/>
            </a:xfrm>
            <a:prstGeom prst="downArrow">
              <a:avLst>
                <a:gd name="adj1" fmla="val 50000"/>
                <a:gd name="adj2" fmla="val 50002"/>
              </a:avLst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1042988"/>
              <a:endParaRPr lang="ko-KR" altLang="en-US"/>
            </a:p>
          </p:txBody>
        </p:sp>
        <p:sp>
          <p:nvSpPr>
            <p:cNvPr id="95" name="아래쪽 화살표 92"/>
            <p:cNvSpPr>
              <a:spLocks noChangeArrowheads="1"/>
            </p:cNvSpPr>
            <p:nvPr/>
          </p:nvSpPr>
          <p:spPr bwMode="auto">
            <a:xfrm rot="10800000">
              <a:off x="9993423" y="797964"/>
              <a:ext cx="69610" cy="102093"/>
            </a:xfrm>
            <a:prstGeom prst="downArrow">
              <a:avLst>
                <a:gd name="adj1" fmla="val 50000"/>
                <a:gd name="adj2" fmla="val 50002"/>
              </a:avLst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1042988"/>
              <a:endParaRPr lang="ko-KR" altLang="en-US"/>
            </a:p>
          </p:txBody>
        </p:sp>
        <p:sp>
          <p:nvSpPr>
            <p:cNvPr id="97" name="Line 160"/>
            <p:cNvSpPr>
              <a:spLocks noChangeShapeType="1"/>
            </p:cNvSpPr>
            <p:nvPr/>
          </p:nvSpPr>
          <p:spPr bwMode="auto">
            <a:xfrm flipH="1">
              <a:off x="9440212" y="1452563"/>
              <a:ext cx="244699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triangle" w="sm" len="med"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98" name="오른쪽 화살표 102"/>
            <p:cNvSpPr>
              <a:spLocks noChangeArrowheads="1"/>
            </p:cNvSpPr>
            <p:nvPr/>
          </p:nvSpPr>
          <p:spPr bwMode="auto">
            <a:xfrm rot="1005073">
              <a:off x="9571512" y="936932"/>
              <a:ext cx="414960" cy="71740"/>
            </a:xfrm>
            <a:prstGeom prst="rightArrow">
              <a:avLst>
                <a:gd name="adj1" fmla="val 48630"/>
                <a:gd name="adj2" fmla="val 126021"/>
              </a:avLst>
            </a:prstGeom>
            <a:solidFill>
              <a:srgbClr val="C00000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1042988"/>
              <a:endParaRPr lang="ko-KR" altLang="en-US"/>
            </a:p>
          </p:txBody>
        </p:sp>
        <p:sp>
          <p:nvSpPr>
            <p:cNvPr id="99" name="Rectangle 159"/>
            <p:cNvSpPr>
              <a:spLocks noChangeArrowheads="1"/>
            </p:cNvSpPr>
            <p:nvPr/>
          </p:nvSpPr>
          <p:spPr bwMode="auto">
            <a:xfrm>
              <a:off x="9492459" y="833063"/>
              <a:ext cx="94538" cy="131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728663">
                <a:lnSpc>
                  <a:spcPts val="1050"/>
                </a:lnSpc>
                <a:spcBef>
                  <a:spcPct val="20000"/>
                </a:spcBef>
              </a:pPr>
              <a:r>
                <a:rPr lang="en-US" altLang="ko-KR" sz="800">
                  <a:latin typeface="Gisha" pitchFamily="34" charset="-79"/>
                  <a:cs typeface="Gisha" pitchFamily="34" charset="-79"/>
                </a:rPr>
                <a:t>a</a:t>
              </a:r>
            </a:p>
          </p:txBody>
        </p:sp>
        <p:sp>
          <p:nvSpPr>
            <p:cNvPr id="100" name="직사각형 105"/>
            <p:cNvSpPr>
              <a:spLocks noChangeArrowheads="1"/>
            </p:cNvSpPr>
            <p:nvPr/>
          </p:nvSpPr>
          <p:spPr bwMode="auto">
            <a:xfrm>
              <a:off x="9978571" y="1397000"/>
              <a:ext cx="50800" cy="170543"/>
            </a:xfrm>
            <a:prstGeom prst="rect">
              <a:avLst/>
            </a:prstGeom>
            <a:solidFill>
              <a:schemeClr val="tx2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defTabSz="1042988"/>
              <a:endParaRPr lang="ko-KR" altLang="en-US"/>
            </a:p>
          </p:txBody>
        </p:sp>
        <p:sp>
          <p:nvSpPr>
            <p:cNvPr id="101" name="직사각형 106"/>
            <p:cNvSpPr>
              <a:spLocks noChangeArrowheads="1"/>
            </p:cNvSpPr>
            <p:nvPr/>
          </p:nvSpPr>
          <p:spPr bwMode="auto">
            <a:xfrm>
              <a:off x="10036628" y="1397000"/>
              <a:ext cx="50800" cy="170543"/>
            </a:xfrm>
            <a:prstGeom prst="rect">
              <a:avLst/>
            </a:prstGeom>
            <a:solidFill>
              <a:schemeClr val="tx2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defTabSz="1042988"/>
              <a:endParaRPr lang="ko-KR" altLang="en-US"/>
            </a:p>
          </p:txBody>
        </p:sp>
        <p:sp>
          <p:nvSpPr>
            <p:cNvPr id="102" name="직사각형 109"/>
            <p:cNvSpPr>
              <a:spLocks noChangeArrowheads="1"/>
            </p:cNvSpPr>
            <p:nvPr/>
          </p:nvSpPr>
          <p:spPr bwMode="auto">
            <a:xfrm>
              <a:off x="9978570" y="609600"/>
              <a:ext cx="116115" cy="170543"/>
            </a:xfrm>
            <a:prstGeom prst="rect">
              <a:avLst/>
            </a:prstGeom>
            <a:solidFill>
              <a:schemeClr val="tx2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defTabSz="1042988"/>
              <a:endParaRPr lang="ko-KR" alt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2841</TotalTime>
  <Words>341</Words>
  <Application>Microsoft Office PowerPoint</Application>
  <PresentationFormat>사용자 지정</PresentationFormat>
  <Paragraphs>131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기본 디자인</vt:lpstr>
      <vt:lpstr>슬라이드 1</vt:lpstr>
      <vt:lpstr>슬라이드 2</vt:lpstr>
    </vt:vector>
  </TitlesOfParts>
  <Company>MC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son</dc:creator>
  <cp:lastModifiedBy>박봉삼</cp:lastModifiedBy>
  <cp:revision>169</cp:revision>
  <dcterms:created xsi:type="dcterms:W3CDTF">2007-08-28T06:40:37Z</dcterms:created>
  <dcterms:modified xsi:type="dcterms:W3CDTF">2013-10-17T09:03:22Z</dcterms:modified>
</cp:coreProperties>
</file>